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0"/>
  </p:notesMasterIdLst>
  <p:sldIdLst>
    <p:sldId id="301" r:id="rId2"/>
    <p:sldId id="350" r:id="rId3"/>
    <p:sldId id="295" r:id="rId4"/>
    <p:sldId id="313" r:id="rId5"/>
    <p:sldId id="312" r:id="rId6"/>
    <p:sldId id="258" r:id="rId7"/>
    <p:sldId id="367" r:id="rId8"/>
    <p:sldId id="368" r:id="rId9"/>
    <p:sldId id="369" r:id="rId10"/>
    <p:sldId id="26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2" r:id="rId22"/>
    <p:sldId id="363" r:id="rId23"/>
    <p:sldId id="364" r:id="rId24"/>
    <p:sldId id="365" r:id="rId25"/>
    <p:sldId id="366" r:id="rId26"/>
    <p:sldId id="314" r:id="rId27"/>
    <p:sldId id="315" r:id="rId28"/>
    <p:sldId id="346" r:id="rId29"/>
    <p:sldId id="316" r:id="rId30"/>
    <p:sldId id="347" r:id="rId31"/>
    <p:sldId id="375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48" r:id="rId43"/>
    <p:sldId id="379" r:id="rId44"/>
    <p:sldId id="327" r:id="rId45"/>
    <p:sldId id="328" r:id="rId46"/>
    <p:sldId id="329" r:id="rId47"/>
    <p:sldId id="330" r:id="rId48"/>
    <p:sldId id="331" r:id="rId49"/>
    <p:sldId id="378" r:id="rId50"/>
    <p:sldId id="332" r:id="rId51"/>
    <p:sldId id="333" r:id="rId52"/>
    <p:sldId id="334" r:id="rId53"/>
    <p:sldId id="370" r:id="rId54"/>
    <p:sldId id="335" r:id="rId55"/>
    <p:sldId id="371" r:id="rId56"/>
    <p:sldId id="336" r:id="rId57"/>
    <p:sldId id="372" r:id="rId58"/>
    <p:sldId id="338" r:id="rId59"/>
    <p:sldId id="339" r:id="rId60"/>
    <p:sldId id="340" r:id="rId61"/>
    <p:sldId id="341" r:id="rId62"/>
    <p:sldId id="342" r:id="rId63"/>
    <p:sldId id="343" r:id="rId64"/>
    <p:sldId id="382" r:id="rId65"/>
    <p:sldId id="373" r:id="rId66"/>
    <p:sldId id="374" r:id="rId67"/>
    <p:sldId id="344" r:id="rId68"/>
    <p:sldId id="376" r:id="rId6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0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2024/2/4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hysiology.org/doi/full/10.1152/physrev.00024.2019" TargetMode="External"/><Relationship Id="rId2" Type="http://schemas.openxmlformats.org/officeDocument/2006/relationships/hyperlink" Target="https://doi.org/10.1161/CIRCEP.108.7890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52/physrev.00024.201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CARDIAC ACTION POTENTIAL: IONIC BASIS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628650" y="425379"/>
            <a:ext cx="7886700" cy="1205057"/>
          </a:xfrm>
        </p:spPr>
        <p:txBody>
          <a:bodyPr/>
          <a:lstStyle/>
          <a:p>
            <a:r>
              <a:rPr lang="en-US" b="1" dirty="0" smtClean="0"/>
              <a:t>CARDIAC ACTION </a:t>
            </a:r>
            <a:r>
              <a:rPr lang="en-US" b="1" dirty="0"/>
              <a:t>POTENTIAL</a:t>
            </a:r>
            <a:endParaRPr lang="en-GB" b="1" dirty="0"/>
          </a:p>
        </p:txBody>
      </p:sp>
      <p:sp>
        <p:nvSpPr>
          <p:cNvPr id="1048608" name="Content Placeholder 104860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 Action </a:t>
            </a:r>
            <a:r>
              <a:rPr lang="en-GB" dirty="0"/>
              <a:t>Potential is a sudden reversal of membrane polarity when a stimulus strikes the cell </a:t>
            </a:r>
            <a:r>
              <a:rPr lang="en-GB" dirty="0" smtClean="0"/>
              <a:t>membrane.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Action </a:t>
            </a:r>
            <a:r>
              <a:rPr lang="en-GB" dirty="0"/>
              <a:t>potential in cardiac muscle is different from that of other tissues such as skeletal muscles and nerve </a:t>
            </a:r>
            <a:r>
              <a:rPr lang="en-GB" dirty="0" smtClean="0"/>
              <a:t>tissues.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Duration </a:t>
            </a:r>
            <a:r>
              <a:rPr lang="en-GB" dirty="0"/>
              <a:t>of action potential in cardiac muscle is 250 to 350ms (0.25 to 0.35s</a:t>
            </a:r>
            <a:r>
              <a:rPr lang="en-GB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0486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ACTION POTENTIAL</a:t>
            </a:r>
            <a:endParaRPr lang="en-GB" dirty="0"/>
          </a:p>
        </p:txBody>
      </p:sp>
      <p:sp>
        <p:nvSpPr>
          <p:cNvPr id="1048610" name="Content Placeholder 104860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 algn="just">
              <a:buFont typeface="Wingdings" pitchFamily="2" charset="2"/>
              <a:buChar char="q"/>
            </a:pPr>
            <a:r>
              <a:rPr lang="en-US" dirty="0" smtClean="0"/>
              <a:t>Cardiac action potential is </a:t>
            </a:r>
            <a:r>
              <a:rPr lang="en-US" dirty="0" smtClean="0"/>
              <a:t>unique in </a:t>
            </a:r>
            <a:r>
              <a:rPr lang="en-US" dirty="0" smtClean="0"/>
              <a:t>itself</a:t>
            </a:r>
          </a:p>
          <a:p>
            <a:pPr indent="-342900" algn="just">
              <a:buFont typeface="Wingdings" pitchFamily="2" charset="2"/>
              <a:buChar char="q"/>
            </a:pPr>
            <a:endParaRPr lang="en-US" dirty="0" smtClean="0"/>
          </a:p>
          <a:p>
            <a:pPr indent="-342900" algn="just">
              <a:buFont typeface="Wingdings" pitchFamily="2" charset="2"/>
              <a:buChar char="q"/>
            </a:pPr>
            <a:r>
              <a:rPr lang="en-US" dirty="0" smtClean="0"/>
              <a:t>Not </a:t>
            </a:r>
            <a:r>
              <a:rPr lang="en-US" dirty="0" smtClean="0"/>
              <a:t>only it is different from action potential seen in other excitable tissues but different in different part of the </a:t>
            </a:r>
            <a:r>
              <a:rPr lang="en-US" dirty="0" smtClean="0"/>
              <a:t>heart</a:t>
            </a:r>
          </a:p>
          <a:p>
            <a:pPr indent="-342900" algn="just">
              <a:buFont typeface="Wingdings" pitchFamily="2" charset="2"/>
              <a:buChar char="q"/>
            </a:pPr>
            <a:endParaRPr lang="en-US" dirty="0" smtClean="0"/>
          </a:p>
          <a:p>
            <a:pPr indent="-342900" algn="just">
              <a:buFont typeface="Wingdings" pitchFamily="2" charset="2"/>
              <a:buChar char="q"/>
            </a:pPr>
            <a:r>
              <a:rPr lang="en-US" dirty="0" smtClean="0"/>
              <a:t>This </a:t>
            </a:r>
            <a:r>
              <a:rPr lang="en-US" dirty="0" smtClean="0"/>
              <a:t>heterogeneity is brought by differential distribution of various ionic </a:t>
            </a:r>
            <a:r>
              <a:rPr lang="en-US" dirty="0" smtClean="0"/>
              <a:t>channels</a:t>
            </a:r>
          </a:p>
          <a:p>
            <a:pPr indent="-342900" algn="just">
              <a:buFont typeface="Wingdings" pitchFamily="2" charset="2"/>
              <a:buChar char="q"/>
            </a:pPr>
            <a:endParaRPr lang="en-US" dirty="0" smtClean="0"/>
          </a:p>
          <a:p>
            <a:pPr indent="-342900" algn="just">
              <a:buFont typeface="Wingdings" pitchFamily="2" charset="2"/>
              <a:buChar char="q"/>
            </a:pPr>
            <a:r>
              <a:rPr lang="en-US" dirty="0" smtClean="0"/>
              <a:t>Cardiac  </a:t>
            </a:r>
            <a:r>
              <a:rPr lang="en-US" dirty="0"/>
              <a:t>Action potential </a:t>
            </a:r>
            <a:r>
              <a:rPr lang="en-US" dirty="0" smtClean="0"/>
              <a:t>are of two types</a:t>
            </a:r>
          </a:p>
          <a:p>
            <a:pPr marL="0" indent="0" algn="just">
              <a:buNone/>
            </a:pPr>
            <a:r>
              <a:rPr lang="en-US" dirty="0" smtClean="0"/>
              <a:t>     1.Fast </a:t>
            </a:r>
            <a:r>
              <a:rPr lang="en-US" dirty="0"/>
              <a:t>response action potential </a:t>
            </a:r>
            <a:r>
              <a:rPr lang="en-US" dirty="0" smtClean="0"/>
              <a:t>: seen in atrium, ventricles</a:t>
            </a:r>
            <a:endParaRPr lang="en-US" dirty="0"/>
          </a:p>
          <a:p>
            <a:pPr marL="0" indent="0" algn="just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US" dirty="0" smtClean="0"/>
              <a:t>2. </a:t>
            </a:r>
            <a:r>
              <a:rPr lang="en-US" dirty="0"/>
              <a:t>Slow response action </a:t>
            </a:r>
            <a:r>
              <a:rPr lang="en-US" dirty="0" smtClean="0"/>
              <a:t>potential: seen in SA node, AVN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0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0487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Phases of action potential </a:t>
            </a:r>
            <a:endParaRPr lang="en-GB" b="1" dirty="0"/>
          </a:p>
        </p:txBody>
      </p:sp>
      <p:sp>
        <p:nvSpPr>
          <p:cNvPr id="1048728" name="Content Placeholder 10487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There are 5 phases</a:t>
            </a:r>
            <a:endParaRPr lang="en-GB" dirty="0"/>
          </a:p>
          <a:p>
            <a:pPr marL="114300" indent="0">
              <a:buNone/>
            </a:pPr>
            <a:r>
              <a:rPr lang="en-US" b="1" dirty="0"/>
              <a:t>Phase 0</a:t>
            </a:r>
            <a:r>
              <a:rPr lang="en-US" dirty="0"/>
              <a:t>: </a:t>
            </a:r>
            <a:r>
              <a:rPr lang="en-US" dirty="0" smtClean="0"/>
              <a:t>rapid </a:t>
            </a:r>
            <a:r>
              <a:rPr lang="en-US" dirty="0" err="1" smtClean="0"/>
              <a:t>depolarisation</a:t>
            </a:r>
            <a:endParaRPr lang="en-GB" dirty="0"/>
          </a:p>
          <a:p>
            <a:pPr marL="114300" indent="0">
              <a:buNone/>
            </a:pPr>
            <a:r>
              <a:rPr lang="en-US" b="1" dirty="0"/>
              <a:t>Phase 1</a:t>
            </a:r>
            <a:r>
              <a:rPr lang="en-US" dirty="0"/>
              <a:t>: </a:t>
            </a:r>
            <a:r>
              <a:rPr lang="en-US" dirty="0" smtClean="0"/>
              <a:t>early </a:t>
            </a:r>
            <a:r>
              <a:rPr lang="en-US" dirty="0" err="1" smtClean="0"/>
              <a:t>repolarisation</a:t>
            </a:r>
            <a:r>
              <a:rPr lang="en-US" dirty="0" smtClean="0"/>
              <a:t> </a:t>
            </a:r>
            <a:endParaRPr lang="en-GB" dirty="0"/>
          </a:p>
          <a:p>
            <a:pPr marL="114300" indent="0">
              <a:buNone/>
            </a:pPr>
            <a:r>
              <a:rPr lang="en-US" b="1" dirty="0"/>
              <a:t>Phase 2</a:t>
            </a:r>
            <a:r>
              <a:rPr lang="en-US" dirty="0"/>
              <a:t> : </a:t>
            </a:r>
            <a:r>
              <a:rPr lang="en-US" dirty="0" smtClean="0"/>
              <a:t>plateau phase</a:t>
            </a:r>
            <a:r>
              <a:rPr lang="en-US" dirty="0" smtClean="0"/>
              <a:t> </a:t>
            </a:r>
            <a:endParaRPr lang="en-GB" dirty="0"/>
          </a:p>
          <a:p>
            <a:pPr marL="114300" indent="0">
              <a:buNone/>
            </a:pPr>
            <a:r>
              <a:rPr lang="en-US" b="1" dirty="0"/>
              <a:t>Phase 3 </a:t>
            </a:r>
            <a:r>
              <a:rPr lang="en-US" dirty="0"/>
              <a:t>: </a:t>
            </a:r>
            <a:r>
              <a:rPr lang="en-US" dirty="0" smtClean="0"/>
              <a:t>rapid </a:t>
            </a:r>
            <a:r>
              <a:rPr lang="en-US" dirty="0" err="1" smtClean="0"/>
              <a:t>repolarisation</a:t>
            </a:r>
            <a:endParaRPr lang="en-GB" dirty="0"/>
          </a:p>
          <a:p>
            <a:pPr marL="114300" indent="0">
              <a:buNone/>
            </a:pPr>
            <a:r>
              <a:rPr lang="en-US" b="1" dirty="0"/>
              <a:t>Phase 4</a:t>
            </a:r>
            <a:r>
              <a:rPr lang="en-US" dirty="0"/>
              <a:t>: </a:t>
            </a:r>
            <a:r>
              <a:rPr lang="en-US" dirty="0" smtClean="0"/>
              <a:t>resting membrane potential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" y="4185634"/>
            <a:ext cx="6349285" cy="21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RESPONSE ACTION POTENTIAL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0486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4: The Resting Membrane Potential</a:t>
            </a:r>
            <a:endParaRPr lang="en-GB" b="1" dirty="0"/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>
          <a:xfrm>
            <a:off x="521123" y="1847780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Caused by the different ionic concentration across the membrane and selective membrane permeability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At RMP</a:t>
            </a:r>
            <a:r>
              <a:rPr lang="en-US" dirty="0" smtClean="0"/>
              <a:t>, membrane </a:t>
            </a:r>
            <a:r>
              <a:rPr lang="en-US" dirty="0"/>
              <a:t>is most permeable to K</a:t>
            </a:r>
            <a:r>
              <a:rPr lang="en-US" baseline="30000" dirty="0"/>
              <a:t>+</a:t>
            </a:r>
            <a:r>
              <a:rPr lang="en-US" dirty="0"/>
              <a:t> ions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Hence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tends to be close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(-94mV)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/>
              <a:t>K</a:t>
            </a:r>
            <a:r>
              <a:rPr lang="en-US" baseline="-25000" dirty="0" err="1" smtClean="0"/>
              <a:t>ir</a:t>
            </a:r>
            <a:r>
              <a:rPr lang="en-US" dirty="0" smtClean="0"/>
              <a:t> plays a major role in maintaining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Resting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r>
              <a:rPr lang="en-US" dirty="0" smtClean="0"/>
              <a:t> is also maintained by Na</a:t>
            </a:r>
            <a:r>
              <a:rPr lang="en-US" baseline="30000" dirty="0" smtClean="0"/>
              <a:t>+-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ATPase pump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also plays role via Na</a:t>
            </a:r>
            <a:r>
              <a:rPr lang="en-US" baseline="30000" dirty="0" smtClean="0"/>
              <a:t>+</a:t>
            </a:r>
            <a:r>
              <a:rPr lang="en-US" dirty="0" smtClean="0"/>
              <a:t>-Ca</a:t>
            </a:r>
            <a:r>
              <a:rPr lang="en-US" baseline="30000" dirty="0" smtClean="0"/>
              <a:t>2+</a:t>
            </a:r>
            <a:r>
              <a:rPr lang="en-US" dirty="0" smtClean="0"/>
              <a:t> pump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0486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0: The Upstroke rapid </a:t>
            </a:r>
            <a:r>
              <a:rPr lang="en-US" b="1" dirty="0" err="1"/>
              <a:t>repolarisation</a:t>
            </a:r>
            <a:endParaRPr lang="en-GB" b="1" dirty="0"/>
          </a:p>
        </p:txBody>
      </p:sp>
      <p:sp>
        <p:nvSpPr>
          <p:cNvPr id="1048614" name="Content Placeholder 10486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         </a:t>
            </a:r>
            <a:r>
              <a:rPr lang="en-US" dirty="0" err="1" smtClean="0"/>
              <a:t>Depolarisation</a:t>
            </a:r>
            <a:r>
              <a:rPr lang="en-US" dirty="0" smtClean="0"/>
              <a:t> activates Na</a:t>
            </a:r>
            <a:r>
              <a:rPr lang="en-US" baseline="30000" dirty="0" smtClean="0"/>
              <a:t>+</a:t>
            </a:r>
            <a:r>
              <a:rPr lang="en-US" dirty="0" smtClean="0"/>
              <a:t> channels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/>
              <a:t>Rapid influx of Na</a:t>
            </a:r>
            <a:r>
              <a:rPr lang="en-US" baseline="30000" dirty="0"/>
              <a:t>+</a:t>
            </a:r>
            <a:r>
              <a:rPr lang="en-US" dirty="0"/>
              <a:t> ions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  <a:endParaRPr lang="en-GB" dirty="0"/>
          </a:p>
          <a:p>
            <a:pPr marL="0" indent="0" algn="ctr">
              <a:buNone/>
            </a:pPr>
            <a:r>
              <a:rPr lang="en-US" dirty="0"/>
              <a:t>        </a:t>
            </a:r>
            <a:r>
              <a:rPr lang="en-US" dirty="0" err="1"/>
              <a:t>depolarises</a:t>
            </a:r>
            <a:r>
              <a:rPr lang="en-US" dirty="0"/>
              <a:t> the membrane leading to </a:t>
            </a:r>
            <a:r>
              <a:rPr lang="en-US" dirty="0" smtClean="0"/>
              <a:t>more influx of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endParaRPr lang="en-GB" dirty="0"/>
          </a:p>
          <a:p>
            <a:pPr>
              <a:buFont typeface="Wingdings" pitchFamily="2" charset="2"/>
              <a:buChar char="v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err="1" smtClean="0"/>
              <a:t>I</a:t>
            </a:r>
            <a:r>
              <a:rPr lang="en-GB" baseline="-25000" dirty="0" err="1" smtClean="0"/>
              <a:t>Na</a:t>
            </a:r>
            <a:r>
              <a:rPr lang="en-GB" dirty="0" smtClean="0"/>
              <a:t> is generated which lowers the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</a:t>
            </a:r>
            <a:r>
              <a:rPr lang="en-GB" dirty="0" smtClean="0"/>
              <a:t> to lesser negative till the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</a:t>
            </a:r>
            <a:r>
              <a:rPr lang="en-GB" dirty="0" smtClean="0"/>
              <a:t> reaches threshold for Ca</a:t>
            </a:r>
            <a:r>
              <a:rPr lang="en-GB" baseline="30000" dirty="0" smtClean="0"/>
              <a:t>2+</a:t>
            </a:r>
            <a:r>
              <a:rPr lang="en-GB" dirty="0" smtClean="0"/>
              <a:t> channel opening</a:t>
            </a:r>
            <a:endParaRPr lang="en-GB" dirty="0"/>
          </a:p>
        </p:txBody>
      </p:sp>
      <p:cxnSp>
        <p:nvCxnSpPr>
          <p:cNvPr id="3145728" name="Straight Arrow Connector 3145727"/>
          <p:cNvCxnSpPr>
            <a:cxnSpLocks/>
          </p:cNvCxnSpPr>
          <p:nvPr/>
        </p:nvCxnSpPr>
        <p:spPr>
          <a:xfrm flipH="1">
            <a:off x="3885341" y="2017114"/>
            <a:ext cx="1" cy="422065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29" name="Straight Arrow Connector 3145728"/>
          <p:cNvCxnSpPr>
            <a:cxnSpLocks/>
          </p:cNvCxnSpPr>
          <p:nvPr/>
        </p:nvCxnSpPr>
        <p:spPr>
          <a:xfrm flipH="1">
            <a:off x="3881728" y="2770464"/>
            <a:ext cx="1" cy="508610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872666" y="3561843"/>
            <a:ext cx="1" cy="508610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0181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0486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1 : Early </a:t>
            </a:r>
            <a:r>
              <a:rPr lang="en-US" b="1" dirty="0" err="1"/>
              <a:t>repolarisation</a:t>
            </a:r>
            <a:endParaRPr lang="en-GB" b="1" dirty="0"/>
          </a:p>
        </p:txBody>
      </p:sp>
      <p:sp>
        <p:nvSpPr>
          <p:cNvPr id="1048616" name="Content Placeholder 10486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Membrane </a:t>
            </a:r>
            <a:r>
              <a:rPr lang="en-US" dirty="0" err="1"/>
              <a:t>repolarise</a:t>
            </a:r>
            <a:r>
              <a:rPr lang="en-US" dirty="0"/>
              <a:t> </a:t>
            </a:r>
            <a:r>
              <a:rPr lang="en-US" dirty="0" smtClean="0"/>
              <a:t>rapidly and transiently </a:t>
            </a:r>
            <a:r>
              <a:rPr lang="en-US" dirty="0"/>
              <a:t>to </a:t>
            </a:r>
            <a:r>
              <a:rPr lang="en-US" dirty="0" smtClean="0"/>
              <a:t>almost 0mV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Due to inactivation of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channels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Transient outward K</a:t>
            </a:r>
            <a:r>
              <a:rPr lang="en-US" baseline="30000" dirty="0"/>
              <a:t>+</a:t>
            </a:r>
            <a:r>
              <a:rPr lang="en-US" dirty="0"/>
              <a:t> current </a:t>
            </a:r>
            <a:r>
              <a:rPr lang="en-US" dirty="0" smtClean="0"/>
              <a:t>(I</a:t>
            </a:r>
            <a:r>
              <a:rPr lang="en-US" baseline="-25000" dirty="0" smtClean="0"/>
              <a:t>to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-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/>
              <a:t>exchanger also plays a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2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616"/>
          <p:cNvSpPr>
            <a:spLocks noGrp="1"/>
          </p:cNvSpPr>
          <p:nvPr>
            <p:ph type="title"/>
          </p:nvPr>
        </p:nvSpPr>
        <p:spPr>
          <a:xfrm>
            <a:off x="556965" y="286890"/>
            <a:ext cx="7886700" cy="1325563"/>
          </a:xfrm>
        </p:spPr>
        <p:txBody>
          <a:bodyPr/>
          <a:lstStyle/>
          <a:p>
            <a:r>
              <a:rPr lang="en-US" b="1" dirty="0"/>
              <a:t>Phase 2: The plateau</a:t>
            </a:r>
            <a:endParaRPr lang="en-GB" b="1" dirty="0"/>
          </a:p>
        </p:txBody>
      </p:sp>
      <p:sp>
        <p:nvSpPr>
          <p:cNvPr id="1048618" name="Content Placeholder 10486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D</a:t>
            </a:r>
            <a:r>
              <a:rPr lang="en-GB" dirty="0" smtClean="0"/>
              <a:t>elicate </a:t>
            </a:r>
            <a:r>
              <a:rPr lang="en-GB" dirty="0"/>
              <a:t>balance between </a:t>
            </a:r>
          </a:p>
          <a:p>
            <a:pPr marL="114300" indent="0">
              <a:buNone/>
            </a:pPr>
            <a:r>
              <a:rPr lang="en-GB" dirty="0" smtClean="0"/>
              <a:t>a) the </a:t>
            </a:r>
            <a:r>
              <a:rPr lang="en-GB" dirty="0"/>
              <a:t>depolarizing</a:t>
            </a:r>
            <a:r>
              <a:rPr lang="en-US" dirty="0"/>
              <a:t> </a:t>
            </a:r>
            <a:r>
              <a:rPr lang="en-GB" dirty="0"/>
              <a:t>inward currents (</a:t>
            </a:r>
            <a:r>
              <a:rPr lang="en-GB" dirty="0" err="1"/>
              <a:t>I</a:t>
            </a:r>
            <a:r>
              <a:rPr lang="en-GB" baseline="-25000" dirty="0" err="1"/>
              <a:t>CaL</a:t>
            </a:r>
            <a:r>
              <a:rPr lang="en-GB" dirty="0"/>
              <a:t> and a</a:t>
            </a:r>
          </a:p>
          <a:p>
            <a:pPr marL="114300" indent="0">
              <a:buNone/>
            </a:pPr>
            <a:r>
              <a:rPr lang="en-GB" dirty="0"/>
              <a:t> small residual component of inward </a:t>
            </a:r>
            <a:r>
              <a:rPr lang="en-GB" dirty="0" err="1"/>
              <a:t>I</a:t>
            </a:r>
            <a:r>
              <a:rPr lang="en-GB" baseline="-25000" dirty="0" err="1"/>
              <a:t>NaL</a:t>
            </a:r>
            <a:r>
              <a:rPr lang="en-GB" dirty="0"/>
              <a:t>) </a:t>
            </a:r>
            <a:endParaRPr lang="en-GB" dirty="0"/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 </a:t>
            </a:r>
            <a:r>
              <a:rPr lang="en-GB" dirty="0" smtClean="0"/>
              <a:t>b) the </a:t>
            </a:r>
            <a:r>
              <a:rPr lang="en-GB" dirty="0"/>
              <a:t>repolarizing outward currents (</a:t>
            </a:r>
            <a:r>
              <a:rPr lang="en-GB" dirty="0" err="1"/>
              <a:t>ultrarapidly</a:t>
            </a:r>
            <a:r>
              <a:rPr lang="en-GB" dirty="0"/>
              <a:t> [</a:t>
            </a:r>
            <a:r>
              <a:rPr lang="en-GB" dirty="0" err="1"/>
              <a:t>I</a:t>
            </a:r>
            <a:r>
              <a:rPr lang="en-GB" baseline="-25000" dirty="0" err="1"/>
              <a:t>Kur</a:t>
            </a:r>
            <a:r>
              <a:rPr lang="en-GB" dirty="0"/>
              <a:t>], rapidly [</a:t>
            </a:r>
            <a:r>
              <a:rPr lang="en-GB" dirty="0" err="1"/>
              <a:t>I</a:t>
            </a:r>
            <a:r>
              <a:rPr lang="en-GB" baseline="-25000" dirty="0" err="1"/>
              <a:t>Kr</a:t>
            </a:r>
            <a:r>
              <a:rPr lang="en-GB" dirty="0"/>
              <a:t>], and slowly [I</a:t>
            </a:r>
            <a:r>
              <a:rPr lang="en-GB" baseline="-25000" dirty="0"/>
              <a:t>Ks</a:t>
            </a:r>
            <a:r>
              <a:rPr lang="en-GB" dirty="0"/>
              <a:t>] activating delayed outward rectifying</a:t>
            </a:r>
            <a:r>
              <a:rPr lang="en-US" dirty="0"/>
              <a:t> </a:t>
            </a:r>
            <a:r>
              <a:rPr lang="en-GB" dirty="0" smtClean="0"/>
              <a:t>current</a:t>
            </a:r>
          </a:p>
          <a:p>
            <a:pPr marL="114300" indent="0">
              <a:buNone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longest phase of the action </a:t>
            </a:r>
            <a:r>
              <a:rPr lang="en-US" dirty="0" smtClean="0"/>
              <a:t>potential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Unique among excitable tissues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3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CaL</a:t>
            </a:r>
            <a:r>
              <a:rPr lang="en-US" dirty="0"/>
              <a:t> is activated by membrane depolarization, is largely responsible for the action potential plateau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channels also make a minor </a:t>
            </a:r>
            <a:r>
              <a:rPr lang="en-US" dirty="0" smtClean="0"/>
              <a:t>contribution in the form of late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Na</a:t>
            </a: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r>
              <a:rPr lang="en-GB" dirty="0" err="1" smtClean="0"/>
              <a:t>I</a:t>
            </a:r>
            <a:r>
              <a:rPr lang="en-GB" baseline="-25000" dirty="0" err="1" smtClean="0"/>
              <a:t>kr</a:t>
            </a:r>
            <a:r>
              <a:rPr lang="en-GB" dirty="0" smtClean="0"/>
              <a:t> and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ks</a:t>
            </a:r>
            <a:r>
              <a:rPr lang="en-GB" dirty="0" smtClean="0"/>
              <a:t> play their part in maintaining steady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m</a:t>
            </a:r>
            <a:r>
              <a:rPr lang="en-GB" dirty="0" smtClean="0"/>
              <a:t> 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While </a:t>
            </a:r>
            <a:r>
              <a:rPr lang="en-GB" dirty="0" err="1" smtClean="0"/>
              <a:t>I</a:t>
            </a:r>
            <a:r>
              <a:rPr lang="en-GB" baseline="-25000" dirty="0" err="1" smtClean="0"/>
              <a:t>Kr</a:t>
            </a:r>
            <a:r>
              <a:rPr lang="en-GB" dirty="0" smtClean="0"/>
              <a:t> is active during early phase 2, I</a:t>
            </a:r>
            <a:r>
              <a:rPr lang="en-GB" baseline="-25000" dirty="0" smtClean="0"/>
              <a:t>Ks</a:t>
            </a:r>
            <a:r>
              <a:rPr lang="en-GB" dirty="0" smtClean="0"/>
              <a:t> is more active during later half of phase 2</a:t>
            </a:r>
          </a:p>
          <a:p>
            <a:pPr>
              <a:buFont typeface="Wingdings" pitchFamily="2" charset="2"/>
              <a:buChar char="q"/>
            </a:pPr>
            <a:r>
              <a:rPr lang="en-GB" dirty="0" err="1" smtClean="0"/>
              <a:t>I</a:t>
            </a:r>
            <a:r>
              <a:rPr lang="en-GB" baseline="-25000" dirty="0" err="1" smtClean="0"/>
              <a:t>kur</a:t>
            </a:r>
            <a:r>
              <a:rPr lang="en-GB" dirty="0" smtClean="0"/>
              <a:t> since is present only in atria plays role in phase 2 of atrium alone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Na</a:t>
            </a:r>
            <a:r>
              <a:rPr lang="en-GB" baseline="30000" dirty="0" smtClean="0"/>
              <a:t>+</a:t>
            </a:r>
            <a:r>
              <a:rPr lang="en-GB" dirty="0" smtClean="0"/>
              <a:t>-K</a:t>
            </a:r>
            <a:r>
              <a:rPr lang="en-GB" baseline="30000" dirty="0" smtClean="0"/>
              <a:t>+</a:t>
            </a:r>
            <a:r>
              <a:rPr lang="en-GB" dirty="0" smtClean="0"/>
              <a:t> ATPase pump and Na</a:t>
            </a:r>
            <a:r>
              <a:rPr lang="en-GB" baseline="30000" dirty="0" smtClean="0"/>
              <a:t>+</a:t>
            </a:r>
            <a:r>
              <a:rPr lang="en-GB" dirty="0" smtClean="0"/>
              <a:t>-Ca</a:t>
            </a:r>
            <a:r>
              <a:rPr lang="en-GB" baseline="30000" dirty="0" smtClean="0"/>
              <a:t>2+</a:t>
            </a:r>
            <a:r>
              <a:rPr lang="en-GB" dirty="0" smtClean="0"/>
              <a:t> exchanger also plays a minor role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0486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3: Final rapid </a:t>
            </a:r>
            <a:r>
              <a:rPr lang="en-US" b="1" dirty="0" err="1"/>
              <a:t>repolarisation</a:t>
            </a:r>
            <a:endParaRPr lang="en-GB" b="1" dirty="0"/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restores the </a:t>
            </a:r>
            <a:r>
              <a:rPr lang="en-US" dirty="0" err="1"/>
              <a:t>E</a:t>
            </a:r>
            <a:r>
              <a:rPr lang="en-US" baseline="-25000" dirty="0" err="1"/>
              <a:t>m</a:t>
            </a:r>
            <a:r>
              <a:rPr lang="en-US" dirty="0"/>
              <a:t> to its resting </a:t>
            </a:r>
            <a:r>
              <a:rPr lang="en-US" dirty="0" smtClean="0"/>
              <a:t>value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mediated by </a:t>
            </a:r>
            <a:endParaRPr lang="en-US" dirty="0" smtClean="0"/>
          </a:p>
          <a:p>
            <a:pPr algn="just"/>
            <a:endParaRPr lang="en-GB" dirty="0"/>
          </a:p>
          <a:p>
            <a:pPr marL="0" indent="0" algn="just">
              <a:buNone/>
            </a:pPr>
            <a:r>
              <a:rPr lang="en-US" dirty="0" smtClean="0"/>
              <a:t>1.increasing </a:t>
            </a:r>
            <a:r>
              <a:rPr lang="en-US" dirty="0"/>
              <a:t>conductance of the delayed outward rectifying currents (</a:t>
            </a:r>
            <a:r>
              <a:rPr lang="en-US" dirty="0" err="1"/>
              <a:t>I</a:t>
            </a:r>
            <a:r>
              <a:rPr lang="en-US" baseline="-25000" dirty="0" err="1"/>
              <a:t>Kr</a:t>
            </a:r>
            <a:r>
              <a:rPr lang="en-US" dirty="0"/>
              <a:t> and I</a:t>
            </a:r>
            <a:r>
              <a:rPr lang="en-US" baseline="-25000" dirty="0"/>
              <a:t>Ks</a:t>
            </a:r>
            <a:r>
              <a:rPr lang="en-US" dirty="0" smtClean="0"/>
              <a:t>)</a:t>
            </a:r>
          </a:p>
          <a:p>
            <a:pPr marL="457200" indent="-457200" algn="just">
              <a:buAutoNum type="arabicPeriod"/>
            </a:pPr>
            <a:endParaRPr lang="en-GB" dirty="0"/>
          </a:p>
          <a:p>
            <a:pPr marL="0" indent="0" algn="just">
              <a:buNone/>
            </a:pPr>
            <a:r>
              <a:rPr lang="en-US" dirty="0"/>
              <a:t>2. the inwardly rectifying K+ currents (IK1 and acetylcholine-activated K+ current [</a:t>
            </a:r>
            <a:r>
              <a:rPr lang="en-US" dirty="0" err="1"/>
              <a:t>I</a:t>
            </a:r>
            <a:r>
              <a:rPr lang="en-US" baseline="-25000" dirty="0" err="1"/>
              <a:t>KACh</a:t>
            </a:r>
            <a:r>
              <a:rPr lang="en-US" dirty="0" smtClean="0"/>
              <a:t>])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US" dirty="0"/>
              <a:t>3.inactivation of </a:t>
            </a:r>
            <a:r>
              <a:rPr lang="en-US" dirty="0" err="1"/>
              <a:t>I</a:t>
            </a:r>
            <a:r>
              <a:rPr lang="en-US" baseline="-25000" dirty="0" err="1"/>
              <a:t>CaL</a:t>
            </a:r>
            <a:endParaRPr lang="en-GB" baseline="-25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1.Clinical </a:t>
            </a:r>
            <a:r>
              <a:rPr lang="en-US" dirty="0" err="1" smtClean="0"/>
              <a:t>arrhythmology</a:t>
            </a:r>
            <a:r>
              <a:rPr lang="en-US" dirty="0" smtClean="0"/>
              <a:t> and electrophysiology, a companion to </a:t>
            </a:r>
            <a:r>
              <a:rPr lang="en-US" dirty="0" err="1" smtClean="0"/>
              <a:t>braunwald’s</a:t>
            </a:r>
            <a:r>
              <a:rPr lang="en-US" dirty="0" smtClean="0"/>
              <a:t> heart disease, third edition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2.Harrison’s principles of internal medicine,21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3. </a:t>
            </a:r>
            <a:r>
              <a:rPr lang="en-US" dirty="0" err="1"/>
              <a:t>G</a:t>
            </a:r>
            <a:r>
              <a:rPr lang="en-US" dirty="0" err="1" smtClean="0"/>
              <a:t>anong’s</a:t>
            </a:r>
            <a:r>
              <a:rPr lang="en-US" dirty="0" smtClean="0"/>
              <a:t> review of medical physiology, 26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4.Cardiac </a:t>
            </a:r>
            <a:r>
              <a:rPr lang="en-US" b="1" dirty="0"/>
              <a:t>Ion </a:t>
            </a:r>
            <a:r>
              <a:rPr lang="en-US" b="1" dirty="0" err="1" smtClean="0"/>
              <a:t>Channels,Augustus</a:t>
            </a:r>
            <a:r>
              <a:rPr lang="en-US" b="1" dirty="0" smtClean="0"/>
              <a:t> </a:t>
            </a:r>
            <a:r>
              <a:rPr lang="en-US" b="1" dirty="0"/>
              <a:t>O. </a:t>
            </a:r>
            <a:r>
              <a:rPr lang="en-US" b="1" dirty="0" smtClean="0"/>
              <a:t>Grant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://doi.org/10.1161/CIRCEP.108.789081</a:t>
            </a:r>
            <a:r>
              <a:rPr lang="en-US" dirty="0"/>
              <a:t>Circulation: Arrhythmia and Electrophysiology. </a:t>
            </a:r>
            <a:r>
              <a:rPr lang="en-US" dirty="0" smtClean="0"/>
              <a:t>2009;2:185–194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5.Cardiac </a:t>
            </a:r>
            <a:r>
              <a:rPr lang="en-US" b="1" dirty="0" err="1"/>
              <a:t>transmembrane</a:t>
            </a:r>
            <a:r>
              <a:rPr lang="en-US" b="1" dirty="0"/>
              <a:t> ion channels and action potentials: cellular physiology and </a:t>
            </a:r>
            <a:r>
              <a:rPr lang="en-US" b="1" dirty="0" err="1"/>
              <a:t>arrhythmogenic</a:t>
            </a:r>
            <a:r>
              <a:rPr lang="en-US" b="1" dirty="0"/>
              <a:t> </a:t>
            </a:r>
            <a:r>
              <a:rPr lang="en-US" b="1" dirty="0" err="1" smtClean="0"/>
              <a:t>behavior</a:t>
            </a:r>
            <a:r>
              <a:rPr lang="en-US" dirty="0" err="1" smtClean="0">
                <a:hlinkClick r:id="rId3"/>
              </a:rPr>
              <a:t>András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>
                <a:hlinkClick r:id="rId3"/>
              </a:rPr>
              <a:t>Varró</a:t>
            </a:r>
            <a:r>
              <a:rPr lang="en-US" dirty="0">
                <a:hlinkClick r:id="rId3"/>
              </a:rPr>
              <a:t>, </a:t>
            </a:r>
            <a:r>
              <a:rPr lang="en-US" dirty="0" err="1" smtClean="0">
                <a:hlinkClick r:id="rId3"/>
              </a:rPr>
              <a:t>Jakub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>
                <a:hlinkClick r:id="rId3"/>
              </a:rPr>
              <a:t>Tomek</a:t>
            </a:r>
            <a:r>
              <a:rPr lang="en-US" dirty="0">
                <a:hlinkClick r:id="rId3"/>
              </a:rPr>
              <a:t>, </a:t>
            </a:r>
            <a:r>
              <a:rPr lang="en-US" dirty="0" smtClean="0">
                <a:hlinkClick r:id="rId3"/>
              </a:rPr>
              <a:t>Norbert </a:t>
            </a:r>
            <a:r>
              <a:rPr lang="en-US" dirty="0">
                <a:hlinkClick r:id="rId3"/>
              </a:rPr>
              <a:t>Nagy, </a:t>
            </a:r>
            <a:r>
              <a:rPr lang="en-US" dirty="0" err="1" smtClean="0">
                <a:hlinkClick r:id="rId3"/>
              </a:rPr>
              <a:t>László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>
                <a:hlinkClick r:id="rId3"/>
              </a:rPr>
              <a:t>Virág</a:t>
            </a:r>
            <a:r>
              <a:rPr lang="en-US" dirty="0">
                <a:hlinkClick r:id="rId3"/>
              </a:rPr>
              <a:t>, </a:t>
            </a:r>
            <a:r>
              <a:rPr lang="en-US" dirty="0" smtClean="0">
                <a:hlinkClick r:id="rId3"/>
              </a:rPr>
              <a:t>Elisa </a:t>
            </a:r>
            <a:r>
              <a:rPr lang="en-US" dirty="0" err="1">
                <a:hlinkClick r:id="rId3"/>
              </a:rPr>
              <a:t>Passini</a:t>
            </a:r>
            <a:r>
              <a:rPr lang="en-US" dirty="0">
                <a:hlinkClick r:id="rId3"/>
              </a:rPr>
              <a:t>, </a:t>
            </a:r>
            <a:r>
              <a:rPr lang="en-US" dirty="0" smtClean="0">
                <a:hlinkClick r:id="rId3"/>
              </a:rPr>
              <a:t>Blanca </a:t>
            </a:r>
            <a:r>
              <a:rPr lang="en-US" dirty="0">
                <a:hlinkClick r:id="rId3"/>
              </a:rPr>
              <a:t>Rodriguez, and </a:t>
            </a:r>
            <a:r>
              <a:rPr lang="en-US" dirty="0" err="1" smtClean="0">
                <a:hlinkClick r:id="rId3"/>
              </a:rPr>
              <a:t>István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Baczkó,</a:t>
            </a:r>
            <a:r>
              <a:rPr lang="en-US" dirty="0" err="1" smtClean="0">
                <a:hlinkClick r:id="rId3" tooltip="András Varró"/>
              </a:rPr>
              <a:t>András</a:t>
            </a:r>
            <a:r>
              <a:rPr lang="en-US" dirty="0" smtClean="0">
                <a:hlinkClick r:id="rId3" tooltip="András Varró"/>
              </a:rPr>
              <a:t> </a:t>
            </a:r>
            <a:r>
              <a:rPr lang="en-US" dirty="0" err="1" smtClean="0">
                <a:hlinkClick r:id="rId3" tooltip="András Varró"/>
              </a:rPr>
              <a:t>Varró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>
                <a:hlinkClick r:id="rId4"/>
              </a:rPr>
              <a:t>https://doi.org/10.1152/physrev.00024.2019</a:t>
            </a:r>
            <a:endParaRPr lang="en-US" dirty="0" smtClean="0"/>
          </a:p>
          <a:p>
            <a:endParaRPr lang="en-US" dirty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5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0" y="798490"/>
            <a:ext cx="5357610" cy="51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Slow response action potential </a:t>
            </a:r>
            <a:endParaRPr lang="en-GB" b="1" dirty="0"/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>
          <a:xfrm>
            <a:off x="457200" y="1613079"/>
            <a:ext cx="7620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Seen in SA node and AV </a:t>
            </a:r>
            <a:r>
              <a:rPr lang="en-US" dirty="0" smtClean="0"/>
              <a:t>node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More </a:t>
            </a:r>
            <a:r>
              <a:rPr lang="en-US" dirty="0" err="1" smtClean="0"/>
              <a:t>depolarised</a:t>
            </a:r>
            <a:r>
              <a:rPr lang="en-US" dirty="0" smtClean="0"/>
              <a:t>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r>
              <a:rPr lang="en-US" dirty="0" smtClean="0"/>
              <a:t> at the onset of phase 4(-50 to -65mV)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Characterised</a:t>
            </a:r>
            <a:r>
              <a:rPr lang="en-US" dirty="0"/>
              <a:t> by slow upstroke phase </a:t>
            </a:r>
            <a:r>
              <a:rPr lang="en-US" dirty="0" smtClean="0"/>
              <a:t>0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Mediated by </a:t>
            </a:r>
            <a:r>
              <a:rPr lang="en-US" dirty="0" err="1"/>
              <a:t>I</a:t>
            </a:r>
            <a:r>
              <a:rPr lang="en-US" baseline="-25000" dirty="0" err="1"/>
              <a:t>CaL</a:t>
            </a:r>
            <a:r>
              <a:rPr lang="en-US" baseline="-25000" dirty="0"/>
              <a:t> </a:t>
            </a:r>
            <a:r>
              <a:rPr lang="en-US" dirty="0"/>
              <a:t>instead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Na</a:t>
            </a:r>
            <a:endParaRPr lang="en-GB" baseline="-25000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4 : Diastolic </a:t>
            </a:r>
            <a:r>
              <a:rPr lang="en-US" b="1" dirty="0" err="1"/>
              <a:t>depolarisation</a:t>
            </a:r>
            <a:endParaRPr lang="en-GB" b="1" dirty="0"/>
          </a:p>
        </p:txBody>
      </p:sp>
      <p:sp>
        <p:nvSpPr>
          <p:cNvPr id="1048626" name="Content Placeholder 104862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SA node and AV node exhibits variable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endParaRPr lang="en-GB" baseline="-250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E</a:t>
            </a:r>
            <a:r>
              <a:rPr lang="en-US" baseline="-25000" dirty="0" err="1"/>
              <a:t>m</a:t>
            </a:r>
            <a:r>
              <a:rPr lang="en-US" dirty="0"/>
              <a:t> progressively decline during </a:t>
            </a:r>
            <a:r>
              <a:rPr lang="en-US" dirty="0" smtClean="0"/>
              <a:t>diastole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Once it reaches -40mV, action potential generated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Due to funny current</a:t>
            </a:r>
            <a:r>
              <a:rPr lang="en-US" dirty="0" smtClean="0"/>
              <a:t>, I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n-US" dirty="0"/>
              <a:t>which is a inwardly directed current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Funny current is mainly </a:t>
            </a:r>
            <a:r>
              <a:rPr lang="en-US" dirty="0" smtClean="0"/>
              <a:t>driven </a:t>
            </a:r>
            <a:r>
              <a:rPr lang="en-US" dirty="0"/>
              <a:t>by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ions and K</a:t>
            </a:r>
            <a:r>
              <a:rPr lang="en-US" baseline="30000" dirty="0" smtClean="0"/>
              <a:t>+</a:t>
            </a:r>
            <a:r>
              <a:rPr lang="en-US" dirty="0" smtClean="0"/>
              <a:t> channel to a lesser extent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Funny current deactivate during action </a:t>
            </a:r>
            <a:r>
              <a:rPr lang="en-US" dirty="0" smtClean="0"/>
              <a:t>potential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channels are also thought to play role in diastolic </a:t>
            </a:r>
            <a:r>
              <a:rPr lang="en-US" dirty="0" err="1" smtClean="0"/>
              <a:t>depolarisation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5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Phase 0: the upstroke-slow </a:t>
            </a:r>
            <a:r>
              <a:rPr lang="en-US" b="1" dirty="0" err="1"/>
              <a:t>depolarisation</a:t>
            </a:r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048628" name="Content Placeholder 10486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Mainly </a:t>
            </a:r>
            <a:r>
              <a:rPr lang="en-US" dirty="0" smtClean="0"/>
              <a:t>driven </a:t>
            </a:r>
            <a:r>
              <a:rPr lang="en-US" dirty="0"/>
              <a:t>by </a:t>
            </a:r>
            <a:r>
              <a:rPr lang="en-US" dirty="0" err="1"/>
              <a:t>I</a:t>
            </a:r>
            <a:r>
              <a:rPr lang="en-US" baseline="-25000" dirty="0" err="1"/>
              <a:t>CaL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Na</a:t>
            </a:r>
            <a:r>
              <a:rPr lang="en-US" dirty="0"/>
              <a:t> is mostly inactive at phase 0 in SA and AV </a:t>
            </a:r>
            <a:r>
              <a:rPr lang="en-US" dirty="0" smtClean="0"/>
              <a:t>node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CaL</a:t>
            </a:r>
            <a:r>
              <a:rPr lang="en-US" dirty="0"/>
              <a:t> is a slow peaking channel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SA node shows slowly peaked upstroke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724"/>
            <a:ext cx="7620000" cy="3415552"/>
          </a:xfrm>
        </p:spPr>
      </p:pic>
    </p:spTree>
    <p:extLst>
      <p:ext uri="{BB962C8B-B14F-4D97-AF65-F5344CB8AC3E}">
        <p14:creationId xmlns:p14="http://schemas.microsoft.com/office/powerpoint/2010/main" val="38137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this magic?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0487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Cardiac ion channels</a:t>
            </a:r>
            <a:endParaRPr lang="en-GB" b="1" dirty="0"/>
          </a:p>
        </p:txBody>
      </p:sp>
      <p:sp>
        <p:nvSpPr>
          <p:cNvPr id="1048730" name="Subtitle 10487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Cardiac action potential generation and propagation depends on presence and activity of various ion channels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This ion channels are </a:t>
            </a:r>
            <a:r>
              <a:rPr lang="en-US" dirty="0" err="1" smtClean="0"/>
              <a:t>characterised</a:t>
            </a:r>
            <a:r>
              <a:rPr lang="en-US" dirty="0" smtClean="0"/>
              <a:t> by their variable distribution throughout cardiac tissue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 smtClean="0"/>
              <a:t>This variability gives cardiac action potential its heterogeneity</a:t>
            </a:r>
          </a:p>
        </p:txBody>
      </p:sp>
    </p:spTree>
    <p:extLst>
      <p:ext uri="{BB962C8B-B14F-4D97-AF65-F5344CB8AC3E}">
        <p14:creationId xmlns:p14="http://schemas.microsoft.com/office/powerpoint/2010/main" val="21142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Cardiac ion channels are differentiated on the basis of their permeability to different ions and their gating pathways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Movement of ion is guided by its concentration difference across the cell membrane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3802487"/>
            <a:ext cx="6812924" cy="18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Ions channels switches between different state that determines their permeability to an 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7" y="3025596"/>
            <a:ext cx="4514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0487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IONIC EQUILIBRIUM </a:t>
            </a:r>
            <a:endParaRPr lang="en-GB" b="1" dirty="0"/>
          </a:p>
        </p:txBody>
      </p:sp>
      <p:sp>
        <p:nvSpPr>
          <p:cNvPr id="1048732" name="Content Placeholder 10487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Cell membrane is resistant to hydrophilic ion movement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Ions </a:t>
            </a:r>
            <a:r>
              <a:rPr lang="en-US" dirty="0" smtClean="0"/>
              <a:t>use specialized </a:t>
            </a:r>
            <a:r>
              <a:rPr lang="en-US" dirty="0"/>
              <a:t>pores called channels to move across membrane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ion movement is driven by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Electrical gradient 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Chemical </a:t>
            </a:r>
            <a:r>
              <a:rPr lang="en-US" dirty="0" smtClean="0"/>
              <a:t>gradient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Movement of ion is from higher gradient to lower gradient.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Most of the movements occur passively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 ion channels opens and closes by the mechanism of gating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According to gating mechanism cardiac ion channels are classified as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3337423"/>
            <a:ext cx="6869135" cy="24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cardiac 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/>
              <a:t>Sodium channels</a:t>
            </a:r>
          </a:p>
          <a:p>
            <a:pPr marL="571500" indent="-457200">
              <a:lnSpc>
                <a:spcPct val="300000"/>
              </a:lnSpc>
              <a:buFont typeface="+mj-lt"/>
              <a:buAutoNum type="arabicPeriod"/>
            </a:pPr>
            <a:r>
              <a:rPr lang="en-US" dirty="0"/>
              <a:t> P</a:t>
            </a:r>
            <a:r>
              <a:rPr lang="en-US" dirty="0" smtClean="0"/>
              <a:t>otassium channels</a:t>
            </a:r>
          </a:p>
          <a:p>
            <a:pPr marL="571500" indent="-457200">
              <a:lnSpc>
                <a:spcPct val="300000"/>
              </a:lnSpc>
              <a:buFont typeface="+mj-lt"/>
              <a:buAutoNum type="arabicPeriod"/>
            </a:pPr>
            <a:r>
              <a:rPr lang="en-US" dirty="0" smtClean="0"/>
              <a:t>Calcium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 Channels</a:t>
            </a:r>
            <a:endParaRPr lang="en-GB" b="1" dirty="0"/>
          </a:p>
        </p:txBody>
      </p:sp>
      <p:sp>
        <p:nvSpPr>
          <p:cNvPr id="1048630" name="Content Placeholder 104862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typical example of voltage-gated ion </a:t>
            </a:r>
            <a:r>
              <a:rPr lang="en-US" dirty="0" smtClean="0"/>
              <a:t>channels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baseline="-25000" dirty="0" err="1"/>
              <a:t>Na</a:t>
            </a:r>
            <a:r>
              <a:rPr lang="en-US" dirty="0"/>
              <a:t> determines excitability and conduction in atrial, His-Purkinje system (HPS), and ventricular </a:t>
            </a:r>
            <a:r>
              <a:rPr lang="en-US" dirty="0" smtClean="0"/>
              <a:t>myocardium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entry </a:t>
            </a:r>
            <a:r>
              <a:rPr lang="en-US" dirty="0" smtClean="0"/>
              <a:t> </a:t>
            </a:r>
            <a:r>
              <a:rPr lang="en-US" dirty="0"/>
              <a:t>also modulates intracellular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levels, intracellular </a:t>
            </a:r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concentration and cell contraction.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7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0486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2" name="Content Placeholder 10486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contributes in the plateau phase (phase 2)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determine the duration of the action </a:t>
            </a:r>
            <a:r>
              <a:rPr lang="en-US" dirty="0" smtClean="0"/>
              <a:t>potential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determine the frequency of action potential firing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Pharmacological </a:t>
            </a:r>
            <a:r>
              <a:rPr lang="en-US" b="1" dirty="0" smtClean="0"/>
              <a:t>aspect</a:t>
            </a:r>
            <a:endParaRPr lang="en-GB" b="1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targets for the action of class I antiarrhythmic drugs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blockade </a:t>
            </a:r>
            <a:r>
              <a:rPr lang="en-US" dirty="0" smtClean="0"/>
              <a:t>decreases tissue excitability and conductance velocity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Class </a:t>
            </a:r>
            <a:r>
              <a:rPr lang="en-US" dirty="0"/>
              <a:t>IC drugs (</a:t>
            </a:r>
            <a:r>
              <a:rPr lang="en-US" dirty="0" err="1"/>
              <a:t>flecainide</a:t>
            </a:r>
            <a:r>
              <a:rPr lang="en-US" dirty="0"/>
              <a:t> and </a:t>
            </a:r>
            <a:r>
              <a:rPr lang="en-US" dirty="0" err="1"/>
              <a:t>propafenone</a:t>
            </a:r>
            <a:r>
              <a:rPr lang="en-US" dirty="0"/>
              <a:t>) block both the open and inactivated state  Na</a:t>
            </a:r>
            <a:r>
              <a:rPr lang="en-US" baseline="30000" dirty="0"/>
              <a:t>+</a:t>
            </a:r>
            <a:r>
              <a:rPr lang="en-US" dirty="0"/>
              <a:t> channels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9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4" name="Content Placeholder 104863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The class IB agents (</a:t>
            </a:r>
            <a:r>
              <a:rPr lang="en-GB" dirty="0" err="1"/>
              <a:t>lidocaine</a:t>
            </a:r>
            <a:r>
              <a:rPr lang="en-GB" dirty="0"/>
              <a:t>, </a:t>
            </a:r>
            <a:r>
              <a:rPr lang="en-GB" dirty="0" err="1"/>
              <a:t>mexiletine</a:t>
            </a:r>
            <a:r>
              <a:rPr lang="en-GB" dirty="0"/>
              <a:t>, and </a:t>
            </a:r>
            <a:r>
              <a:rPr lang="en-GB" dirty="0" err="1"/>
              <a:t>tocainide</a:t>
            </a:r>
            <a:r>
              <a:rPr lang="en-GB" dirty="0"/>
              <a:t>) block both open and inactivated Na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dirty="0" smtClean="0"/>
              <a:t>channels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US" dirty="0"/>
              <a:t>class IB drugs exhibit minimal or no effects on the Na</a:t>
            </a:r>
            <a:r>
              <a:rPr lang="en-US" baseline="30000" dirty="0"/>
              <a:t>+</a:t>
            </a:r>
            <a:r>
              <a:rPr lang="en-US" dirty="0"/>
              <a:t> channels in normal tissue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causes </a:t>
            </a:r>
            <a:r>
              <a:rPr lang="en-US" dirty="0"/>
              <a:t>significant conduction slowing in depolarized tissue, especially at faster depolarization rates.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Class IA drugs (quinidine, procainamide, and </a:t>
            </a:r>
            <a:r>
              <a:rPr lang="en-US" dirty="0" err="1"/>
              <a:t>disopyramide</a:t>
            </a:r>
            <a:r>
              <a:rPr lang="en-US" dirty="0"/>
              <a:t>) exhibit open state block, have intermediate effects on Na</a:t>
            </a:r>
            <a:r>
              <a:rPr lang="en-US" baseline="30000" dirty="0"/>
              <a:t>+</a:t>
            </a:r>
            <a:r>
              <a:rPr lang="en-US" dirty="0"/>
              <a:t> channels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0486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aspect</a:t>
            </a:r>
            <a:endParaRPr lang="en-GB" dirty="0"/>
          </a:p>
        </p:txBody>
      </p:sp>
      <p:sp>
        <p:nvSpPr>
          <p:cNvPr id="1048636" name="Content Placeholder 1048635"/>
          <p:cNvSpPr>
            <a:spLocks noGrp="1"/>
          </p:cNvSpPr>
          <p:nvPr>
            <p:ph idx="1"/>
          </p:nvPr>
        </p:nvSpPr>
        <p:spPr/>
        <p:txBody>
          <a:bodyPr>
            <a:normAutofit fontScale="97143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congenital LQTS (LQT3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caused by gain-of-function mutations on the Na</a:t>
            </a:r>
            <a:r>
              <a:rPr lang="en-US" baseline="30000" dirty="0"/>
              <a:t>+</a:t>
            </a:r>
            <a:r>
              <a:rPr lang="en-US" dirty="0"/>
              <a:t> channel gene, </a:t>
            </a:r>
            <a:r>
              <a:rPr lang="en-US" dirty="0" smtClean="0"/>
              <a:t>SCN5A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accounts for approximately 8% of congenital LQTS cases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QT prolongation and the risk of developing arrhythmia are more pronounced at slow heart </a:t>
            </a:r>
            <a:r>
              <a:rPr lang="en-US" dirty="0" smtClean="0"/>
              <a:t>rates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LQT9</a:t>
            </a:r>
            <a:r>
              <a:rPr lang="en-US" dirty="0"/>
              <a:t> is caused by gain-of-function mutations on the CAV3 </a:t>
            </a:r>
            <a:r>
              <a:rPr lang="en-US" dirty="0" smtClean="0"/>
              <a:t>gene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LOF mutation of SCN5A gene : type 1 </a:t>
            </a:r>
            <a:r>
              <a:rPr lang="en-US" dirty="0" err="1" smtClean="0"/>
              <a:t>brugada</a:t>
            </a:r>
            <a:r>
              <a:rPr lang="en-US" dirty="0" smtClean="0"/>
              <a:t>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9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8" name="Content Placeholder 1048637"/>
          <p:cNvSpPr>
            <a:spLocks noGrp="1"/>
          </p:cNvSpPr>
          <p:nvPr>
            <p:ph idx="1"/>
          </p:nvPr>
        </p:nvSpPr>
        <p:spPr/>
        <p:txBody>
          <a:bodyPr>
            <a:normAutofit fontScale="97143"/>
          </a:bodyPr>
          <a:lstStyle/>
          <a:p>
            <a:pPr>
              <a:buFont typeface="Wingdings" pitchFamily="2" charset="2"/>
              <a:buChar char="q"/>
            </a:pPr>
            <a:r>
              <a:rPr lang="en-GB" b="1" dirty="0"/>
              <a:t>LQT10</a:t>
            </a:r>
            <a:r>
              <a:rPr lang="en-GB" dirty="0"/>
              <a:t> </a:t>
            </a:r>
            <a:r>
              <a:rPr lang="en-US" dirty="0"/>
              <a:t>-</a:t>
            </a:r>
            <a:r>
              <a:rPr lang="en-GB" dirty="0"/>
              <a:t> loss-of-function mutations on the SCN4B gene</a:t>
            </a:r>
            <a:r>
              <a:rPr lang="en-GB" dirty="0" smtClean="0"/>
              <a:t>,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Loss-of-function SCN5A mutation</a:t>
            </a:r>
            <a:r>
              <a:rPr lang="en-US" dirty="0"/>
              <a:t>s-</a:t>
            </a:r>
            <a:r>
              <a:rPr lang="en-GB" dirty="0"/>
              <a:t>familial forms of progressive cardiac conduction disease</a:t>
            </a:r>
            <a:r>
              <a:rPr lang="en-US" dirty="0"/>
              <a:t> </a:t>
            </a:r>
            <a:r>
              <a:rPr lang="en-GB" dirty="0"/>
              <a:t>characterized by</a:t>
            </a:r>
          </a:p>
          <a:p>
            <a:pPr marL="114300" indent="0">
              <a:buNone/>
            </a:pPr>
            <a:r>
              <a:rPr lang="en-GB" dirty="0" smtClean="0"/>
              <a:t>a) </a:t>
            </a:r>
            <a:r>
              <a:rPr lang="en-GB" dirty="0"/>
              <a:t>slowing of electrical conduction through the atria, AVN, His bundle, Purkinje </a:t>
            </a:r>
            <a:r>
              <a:rPr lang="en-GB" dirty="0" err="1"/>
              <a:t>fibers</a:t>
            </a:r>
            <a:r>
              <a:rPr lang="en-GB" dirty="0"/>
              <a:t>, and ventricles</a:t>
            </a:r>
          </a:p>
          <a:p>
            <a:pPr marL="114300" indent="0">
              <a:buNone/>
            </a:pPr>
            <a:r>
              <a:rPr lang="en-GB" dirty="0"/>
              <a:t> </a:t>
            </a:r>
            <a:r>
              <a:rPr lang="en-GB" dirty="0" smtClean="0"/>
              <a:t>b) age-related </a:t>
            </a:r>
            <a:r>
              <a:rPr lang="en-GB" dirty="0"/>
              <a:t>degenerative process and fibrosis of the cardiac conduction system, in the absence of structural or systemic disease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Gain-of-function </a:t>
            </a:r>
            <a:r>
              <a:rPr lang="en-US" dirty="0"/>
              <a:t>mutations in SCN5A 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the most prevalent genetic cause of SIDS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0486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Potassium channels 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1048640" name="Content Placeholder 10486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/>
              <a:t>K</a:t>
            </a:r>
            <a:r>
              <a:rPr lang="en-GB" baseline="30000" dirty="0"/>
              <a:t>+</a:t>
            </a:r>
            <a:r>
              <a:rPr lang="en-GB" dirty="0"/>
              <a:t> channels represent the most diverse class of cardiac ion </a:t>
            </a:r>
            <a:r>
              <a:rPr lang="en-GB" dirty="0" smtClean="0"/>
              <a:t>channels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categorized as voltage-gated (</a:t>
            </a:r>
            <a:r>
              <a:rPr lang="en-US" dirty="0" err="1"/>
              <a:t>K</a:t>
            </a:r>
            <a:r>
              <a:rPr lang="en-US" baseline="-25000" dirty="0" err="1"/>
              <a:t>v</a:t>
            </a:r>
            <a:r>
              <a:rPr lang="en-US" dirty="0"/>
              <a:t>) and ligand-gated channels.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regulate </a:t>
            </a:r>
            <a:r>
              <a:rPr lang="en-US" dirty="0"/>
              <a:t>the resting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endParaRPr lang="en-GB" baseline="-25000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the frequency of pacemaker </a:t>
            </a:r>
            <a:r>
              <a:rPr lang="en-US" dirty="0" smtClean="0"/>
              <a:t>cells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shape and duration of the cardiac action potential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6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Transient Outward Potassium Current (I</a:t>
            </a:r>
            <a:r>
              <a:rPr lang="en-GB" b="1" baseline="-25000" dirty="0"/>
              <a:t>to</a:t>
            </a:r>
            <a:r>
              <a:rPr lang="en-GB" b="1" dirty="0"/>
              <a:t>)</a:t>
            </a:r>
          </a:p>
        </p:txBody>
      </p:sp>
      <p:sp>
        <p:nvSpPr>
          <p:cNvPr id="1048642" name="Content Placeholder 104864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to</a:t>
            </a:r>
            <a:r>
              <a:rPr lang="en-US" dirty="0"/>
              <a:t> is a prominent repolarizing </a:t>
            </a:r>
            <a:r>
              <a:rPr lang="en-US" dirty="0" smtClean="0"/>
              <a:t>current 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shapes the rapid (phase 1) repolarization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sets the height of the initial plateau (phase 2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2 phenotypes</a:t>
            </a:r>
          </a:p>
          <a:p>
            <a:pPr marL="114300" indent="0">
              <a:buNone/>
            </a:pPr>
            <a:r>
              <a:rPr lang="en-US" dirty="0" smtClean="0"/>
              <a:t>              1.I</a:t>
            </a:r>
            <a:r>
              <a:rPr lang="en-US" baseline="-25000" dirty="0" smtClean="0"/>
              <a:t>to</a:t>
            </a:r>
            <a:r>
              <a:rPr lang="en-US" dirty="0" smtClean="0"/>
              <a:t> fast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to,f</a:t>
            </a:r>
            <a:r>
              <a:rPr lang="en-US" dirty="0"/>
              <a:t>)</a:t>
            </a:r>
            <a:endParaRPr lang="en-US" baseline="-25000" dirty="0" smtClean="0"/>
          </a:p>
          <a:p>
            <a:pPr marL="114300" indent="0">
              <a:buNone/>
            </a:pPr>
            <a:r>
              <a:rPr lang="en-US" dirty="0" smtClean="0"/>
              <a:t>              2.I</a:t>
            </a:r>
            <a:r>
              <a:rPr lang="en-US" baseline="-25000" dirty="0" smtClean="0"/>
              <a:t>to</a:t>
            </a:r>
            <a:r>
              <a:rPr lang="en-US" dirty="0" smtClean="0"/>
              <a:t> slow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to,s</a:t>
            </a:r>
            <a:r>
              <a:rPr lang="en-US" dirty="0"/>
              <a:t>)</a:t>
            </a: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baseline="-25000" dirty="0" smtClean="0"/>
              <a:t>to</a:t>
            </a:r>
            <a:r>
              <a:rPr lang="en-US" dirty="0" smtClean="0"/>
              <a:t> density </a:t>
            </a:r>
            <a:r>
              <a:rPr lang="en-US" dirty="0"/>
              <a:t>are much higher in the </a:t>
            </a:r>
            <a:r>
              <a:rPr lang="en-US" dirty="0" err="1"/>
              <a:t>epicardium</a:t>
            </a:r>
            <a:r>
              <a:rPr lang="en-US" dirty="0"/>
              <a:t> and </a:t>
            </a:r>
            <a:r>
              <a:rPr lang="en-US" dirty="0" smtClean="0"/>
              <a:t>mid-myocardium </a:t>
            </a:r>
            <a:r>
              <a:rPr lang="en-US" dirty="0"/>
              <a:t>than in the </a:t>
            </a:r>
            <a:r>
              <a:rPr lang="en-US" dirty="0" smtClean="0"/>
              <a:t>endocardium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Transient outward channels are subject to α- and β-adrenergic regulation.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698" name="Content Placeholder 1048697"/>
          <p:cNvSpPr>
            <a:spLocks noGrp="1"/>
          </p:cNvSpPr>
          <p:nvPr>
            <p:ph idx="1"/>
          </p:nvPr>
        </p:nvSpPr>
        <p:spPr/>
        <p:txBody>
          <a:bodyPr>
            <a:normAutofit fontScale="93571"/>
          </a:bodyPr>
          <a:lstStyle/>
          <a:p>
            <a:pPr marL="114300" indent="0">
              <a:buNone/>
            </a:pPr>
            <a:r>
              <a:rPr lang="en-US" b="1" dirty="0" smtClean="0"/>
              <a:t>Pharmacological aspect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Quinidine</a:t>
            </a:r>
            <a:r>
              <a:rPr lang="en-US" dirty="0"/>
              <a:t>, 4-aminopyridine, </a:t>
            </a:r>
            <a:r>
              <a:rPr lang="en-US" dirty="0" err="1"/>
              <a:t>flecainide</a:t>
            </a:r>
            <a:r>
              <a:rPr lang="en-US" dirty="0"/>
              <a:t>, and </a:t>
            </a:r>
            <a:r>
              <a:rPr lang="en-US" dirty="0" err="1" smtClean="0"/>
              <a:t>propafenone</a:t>
            </a:r>
            <a:r>
              <a:rPr lang="en-US" dirty="0"/>
              <a:t> </a:t>
            </a:r>
            <a:r>
              <a:rPr lang="en-US" dirty="0" smtClean="0"/>
              <a:t>blocks the channel</a:t>
            </a:r>
            <a:r>
              <a:rPr lang="en-US" dirty="0" smtClean="0"/>
              <a:t> </a:t>
            </a:r>
            <a:r>
              <a:rPr lang="en-US" dirty="0"/>
              <a:t>and accelerate I</a:t>
            </a:r>
            <a:r>
              <a:rPr lang="en-US" baseline="-25000" dirty="0"/>
              <a:t>to</a:t>
            </a:r>
            <a:r>
              <a:rPr lang="en-US" dirty="0"/>
              <a:t> inactivation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to</a:t>
            </a:r>
            <a:r>
              <a:rPr lang="en-US" dirty="0"/>
              <a:t> blockers can potentially prolong the action potential duration in the atrial and in ischemic ventricular </a:t>
            </a:r>
            <a:r>
              <a:rPr lang="en-US" dirty="0" smtClean="0"/>
              <a:t>myocardium</a:t>
            </a:r>
          </a:p>
          <a:p>
            <a:pPr marL="114300" indent="0">
              <a:buNone/>
            </a:pPr>
            <a:r>
              <a:rPr lang="en-US" b="1" dirty="0" smtClean="0"/>
              <a:t>Clinical aspect</a:t>
            </a:r>
            <a:endParaRPr lang="en-GB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myocardial ischemia, MI, dilated cardiomyopathy, and end-stage heart failure cause </a:t>
            </a:r>
            <a:r>
              <a:rPr lang="en-US" dirty="0" err="1"/>
              <a:t>downregulation</a:t>
            </a:r>
            <a:r>
              <a:rPr lang="en-US" dirty="0"/>
              <a:t> of </a:t>
            </a:r>
            <a:r>
              <a:rPr lang="en-US" dirty="0" smtClean="0"/>
              <a:t>I</a:t>
            </a:r>
            <a:r>
              <a:rPr lang="en-US" baseline="-25000" dirty="0" smtClean="0"/>
              <a:t>to</a:t>
            </a:r>
          </a:p>
          <a:p>
            <a:pPr>
              <a:buFont typeface="Wingdings" pitchFamily="2" charset="2"/>
              <a:buChar char="q"/>
            </a:pPr>
            <a:endParaRPr lang="en-US" baseline="-25000" dirty="0"/>
          </a:p>
          <a:p>
            <a:pPr>
              <a:buFont typeface="Wingdings" pitchFamily="2" charset="2"/>
              <a:buChar char="q"/>
            </a:pP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endParaRPr lang="en-GB" baseline="-25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reduction in I</a:t>
            </a:r>
            <a:r>
              <a:rPr lang="en-US" baseline="-25000" dirty="0"/>
              <a:t>to</a:t>
            </a:r>
            <a:r>
              <a:rPr lang="en-US" dirty="0"/>
              <a:t> results </a:t>
            </a:r>
            <a:r>
              <a:rPr lang="en-US" dirty="0" smtClean="0"/>
              <a:t> </a:t>
            </a:r>
            <a:r>
              <a:rPr lang="en-US" dirty="0"/>
              <a:t>in prolongation and increased heterogeneity of action potential duration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0487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34" name="Content Placeholder 10487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electrical gradient </a:t>
            </a:r>
            <a:r>
              <a:rPr lang="en-US" dirty="0" smtClean="0"/>
              <a:t>becomes </a:t>
            </a:r>
            <a:r>
              <a:rPr lang="en-US" dirty="0"/>
              <a:t>equal and opposite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the chemical gradient, the ion is said to be in </a:t>
            </a:r>
            <a:r>
              <a:rPr lang="en-US" b="1" dirty="0"/>
              <a:t>electrochemical </a:t>
            </a:r>
            <a:r>
              <a:rPr lang="en-US" b="1" dirty="0" smtClean="0"/>
              <a:t>equilibrium</a:t>
            </a:r>
          </a:p>
          <a:p>
            <a:endParaRPr lang="en-GB" b="1" dirty="0"/>
          </a:p>
          <a:p>
            <a:r>
              <a:rPr lang="en-US" b="0" dirty="0"/>
              <a:t>the electrical potential is called the</a:t>
            </a:r>
            <a:r>
              <a:rPr lang="en-US" b="1" dirty="0"/>
              <a:t> equilibrium potential (</a:t>
            </a:r>
            <a:r>
              <a:rPr lang="en-US" b="1" dirty="0" err="1"/>
              <a:t>E</a:t>
            </a:r>
            <a:r>
              <a:rPr lang="en-US" b="1" baseline="-25000" dirty="0" err="1"/>
              <a:t>ion</a:t>
            </a:r>
            <a:r>
              <a:rPr lang="en-US" b="1" dirty="0"/>
              <a:t>) (reversal potential or Nernst potential) </a:t>
            </a:r>
            <a:r>
              <a:rPr lang="en-US" b="0" dirty="0"/>
              <a:t>of that individual </a:t>
            </a:r>
            <a:r>
              <a:rPr lang="en-US" b="0" dirty="0" smtClean="0"/>
              <a:t>ion</a:t>
            </a:r>
          </a:p>
          <a:p>
            <a:r>
              <a:rPr lang="en-US" dirty="0" smtClean="0"/>
              <a:t>No ion movement occurs at this potential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ion</a:t>
            </a:r>
            <a:r>
              <a:rPr lang="en-US" baseline="-25000" dirty="0" smtClean="0"/>
              <a:t> </a:t>
            </a:r>
            <a:r>
              <a:rPr lang="en-US" dirty="0" smtClean="0"/>
              <a:t>of an ion depends on its concentration on either side of the </a:t>
            </a:r>
            <a:r>
              <a:rPr lang="en-US" dirty="0" smtClean="0"/>
              <a:t>membrane</a:t>
            </a:r>
            <a:endParaRPr lang="en-GB" b="0" baseline="-25000" dirty="0"/>
          </a:p>
        </p:txBody>
      </p:sp>
    </p:spTree>
    <p:extLst>
      <p:ext uri="{BB962C8B-B14F-4D97-AF65-F5344CB8AC3E}">
        <p14:creationId xmlns:p14="http://schemas.microsoft.com/office/powerpoint/2010/main" val="13440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0486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0" name="Content Placeholder 1048699"/>
          <p:cNvSpPr>
            <a:spLocks noGrp="1"/>
          </p:cNvSpPr>
          <p:nvPr>
            <p:ph idx="1"/>
          </p:nvPr>
        </p:nvSpPr>
        <p:spPr/>
        <p:txBody>
          <a:bodyPr>
            <a:normAutofit fontScale="93571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development of a marked dispersion of </a:t>
            </a:r>
            <a:r>
              <a:rPr lang="en-US" dirty="0" smtClean="0"/>
              <a:t>repolarization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which provides the substrate for reentrant arrhythmias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predisposes</a:t>
            </a:r>
            <a:r>
              <a:rPr lang="en-US" dirty="0" smtClean="0"/>
              <a:t> </a:t>
            </a:r>
            <a:r>
              <a:rPr lang="en-US" dirty="0"/>
              <a:t>to ventricular arrhythmias and </a:t>
            </a:r>
            <a:r>
              <a:rPr lang="en-US" dirty="0" smtClean="0"/>
              <a:t>SCD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</a:t>
            </a:r>
            <a:r>
              <a:rPr lang="en-US" dirty="0" smtClean="0"/>
              <a:t>I</a:t>
            </a:r>
            <a:r>
              <a:rPr lang="en-US" baseline="-25000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is reduced in</a:t>
            </a:r>
            <a:endParaRPr lang="en-GB" dirty="0"/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Chronic AF</a:t>
            </a:r>
            <a:endParaRPr lang="en-GB" dirty="0"/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Hypothyroidism </a:t>
            </a:r>
            <a:endParaRPr lang="en-GB" dirty="0"/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Diabetes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0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04870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Ultrarapidly</a:t>
            </a:r>
            <a:r>
              <a:rPr lang="en-US" b="1" dirty="0"/>
              <a:t> Activating Delayed Outward Rectifying Current (</a:t>
            </a:r>
            <a:r>
              <a:rPr lang="en-US" b="1" dirty="0" err="1"/>
              <a:t>I</a:t>
            </a:r>
            <a:r>
              <a:rPr lang="en-US" b="1" baseline="-25000" dirty="0" err="1"/>
              <a:t>Kur</a:t>
            </a:r>
            <a:r>
              <a:rPr lang="en-US" b="1" dirty="0"/>
              <a:t>)</a:t>
            </a:r>
            <a:endParaRPr lang="en-GB" b="1" dirty="0"/>
          </a:p>
        </p:txBody>
      </p:sp>
      <p:sp>
        <p:nvSpPr>
          <p:cNvPr id="1048702" name="Content Placeholder 1048701"/>
          <p:cNvSpPr>
            <a:spLocks noGrp="1"/>
          </p:cNvSpPr>
          <p:nvPr>
            <p:ph idx="1"/>
          </p:nvPr>
        </p:nvSpPr>
        <p:spPr/>
        <p:txBody>
          <a:bodyPr>
            <a:normAutofit fontScale="94286" lnSpcReduction="10000"/>
          </a:bodyPr>
          <a:lstStyle/>
          <a:p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err="1" smtClean="0"/>
              <a:t>I</a:t>
            </a:r>
            <a:r>
              <a:rPr lang="en-GB" baseline="-25000" dirty="0" err="1" smtClean="0"/>
              <a:t>Kur</a:t>
            </a:r>
            <a:r>
              <a:rPr lang="en-GB" dirty="0" smtClean="0"/>
              <a:t> </a:t>
            </a:r>
            <a:r>
              <a:rPr lang="en-GB" dirty="0"/>
              <a:t>activates rapidly on depolarization in the plateau range and displays outward </a:t>
            </a:r>
            <a:r>
              <a:rPr lang="en-GB" dirty="0" smtClean="0"/>
              <a:t>rectification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inactivates very slowly 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detected only in human atria and not in the </a:t>
            </a:r>
            <a:r>
              <a:rPr lang="en-US" dirty="0" smtClean="0">
                <a:solidFill>
                  <a:srgbClr val="FF0000"/>
                </a:solidFill>
              </a:rPr>
              <a:t>ventricles</a:t>
            </a:r>
          </a:p>
          <a:p>
            <a:pPr>
              <a:buFont typeface="Wingdings" pitchFamily="2" charset="2"/>
              <a:buChar char="q"/>
            </a:pPr>
            <a:endParaRPr lang="en-GB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basis for the much shorter duration of the action potential in the atrium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Lead to the less positive plateau phase in atrial compared with ventricular </a:t>
            </a:r>
            <a:r>
              <a:rPr lang="en-US" dirty="0" err="1" smtClean="0"/>
              <a:t>cardiomyocytes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9" y="1828800"/>
            <a:ext cx="4897124" cy="3981450"/>
          </a:xfrm>
        </p:spPr>
      </p:pic>
    </p:spTree>
    <p:extLst>
      <p:ext uri="{BB962C8B-B14F-4D97-AF65-F5344CB8AC3E}">
        <p14:creationId xmlns:p14="http://schemas.microsoft.com/office/powerpoint/2010/main" val="25511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Kur</a:t>
            </a:r>
            <a:r>
              <a:rPr lang="en-US" dirty="0"/>
              <a:t> is highly sensitive to 4-aminopyridine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relatively insensitive to class III anti-</a:t>
            </a:r>
            <a:r>
              <a:rPr lang="en-US" dirty="0" err="1"/>
              <a:t>arrhythmics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 err="1">
                <a:solidFill>
                  <a:srgbClr val="FF0000"/>
                </a:solidFill>
              </a:rPr>
              <a:t>Vernakalant</a:t>
            </a:r>
            <a:r>
              <a:rPr lang="en-US" dirty="0">
                <a:solidFill>
                  <a:srgbClr val="FF0000"/>
                </a:solidFill>
              </a:rPr>
              <a:t> is a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baseline="-25000" dirty="0" err="1">
                <a:solidFill>
                  <a:srgbClr val="FF0000"/>
                </a:solidFill>
              </a:rPr>
              <a:t>kur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channel blocker and is atrium specific </a:t>
            </a:r>
          </a:p>
          <a:p>
            <a:pPr marL="11430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Hence terminates AF without affecting ventricles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048702"/>
          <p:cNvSpPr>
            <a:spLocks noGrp="1"/>
          </p:cNvSpPr>
          <p:nvPr>
            <p:ph type="title"/>
          </p:nvPr>
        </p:nvSpPr>
        <p:spPr>
          <a:xfrm>
            <a:off x="628649" y="27858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Rapidly Activating Delayed Outward Rectifying Current (</a:t>
            </a:r>
            <a:r>
              <a:rPr lang="en-GB" b="1" dirty="0" err="1"/>
              <a:t>I</a:t>
            </a:r>
            <a:r>
              <a:rPr lang="en-GB" b="1" baseline="-25000" dirty="0" err="1"/>
              <a:t>Kr</a:t>
            </a:r>
            <a:r>
              <a:rPr lang="en-GB" b="1" dirty="0"/>
              <a:t>)</a:t>
            </a:r>
          </a:p>
        </p:txBody>
      </p:sp>
      <p:sp>
        <p:nvSpPr>
          <p:cNvPr id="1048704" name="Content Placeholder 1048703"/>
          <p:cNvSpPr>
            <a:spLocks noGrp="1"/>
          </p:cNvSpPr>
          <p:nvPr>
            <p:ph idx="1"/>
          </p:nvPr>
        </p:nvSpPr>
        <p:spPr/>
        <p:txBody>
          <a:bodyPr>
            <a:normAutofit fontScale="90714"/>
          </a:bodyPr>
          <a:lstStyle/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err="1" smtClean="0"/>
              <a:t>I</a:t>
            </a:r>
            <a:r>
              <a:rPr lang="en-GB" baseline="-25000" dirty="0" err="1" smtClean="0"/>
              <a:t>Kr</a:t>
            </a:r>
            <a:r>
              <a:rPr lang="en-GB" dirty="0" smtClean="0"/>
              <a:t> </a:t>
            </a:r>
            <a:r>
              <a:rPr lang="en-GB" dirty="0" smtClean="0"/>
              <a:t>is the</a:t>
            </a:r>
            <a:r>
              <a:rPr lang="en-GB" dirty="0" smtClean="0"/>
              <a:t> </a:t>
            </a:r>
            <a:r>
              <a:rPr lang="en-GB" dirty="0"/>
              <a:t>principal repolarizing current at the end of the plateau phase </a:t>
            </a:r>
            <a:endParaRPr lang="en-GB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Governs the </a:t>
            </a:r>
            <a:r>
              <a:rPr lang="en-GB" dirty="0"/>
              <a:t>cardiac action potential duration and refractoriness.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I</a:t>
            </a:r>
            <a:r>
              <a:rPr lang="en-US" baseline="-25000" dirty="0" err="1" smtClean="0"/>
              <a:t>Kr</a:t>
            </a:r>
            <a:r>
              <a:rPr lang="en-US" dirty="0" smtClean="0"/>
              <a:t> </a:t>
            </a:r>
            <a:r>
              <a:rPr lang="en-US" dirty="0"/>
              <a:t>progressively increase in phases 2 and </a:t>
            </a:r>
            <a:r>
              <a:rPr lang="en-US" dirty="0" smtClean="0"/>
              <a:t>3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maximal </a:t>
            </a:r>
            <a:r>
              <a:rPr lang="en-US" dirty="0" smtClean="0"/>
              <a:t>current</a:t>
            </a:r>
            <a:r>
              <a:rPr lang="en-US" dirty="0" smtClean="0"/>
              <a:t> </a:t>
            </a:r>
            <a:r>
              <a:rPr lang="en-US" dirty="0"/>
              <a:t>before the final rapid declining phase of the action potential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Beta adrenergic stimulation enhances while alpha adrenergic stimulation diminishes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kr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4055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     Pharmacological aspect</a:t>
            </a:r>
          </a:p>
          <a:p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K</a:t>
            </a:r>
            <a:r>
              <a:rPr lang="en-US" baseline="-25000" dirty="0"/>
              <a:t>r</a:t>
            </a:r>
            <a:r>
              <a:rPr lang="en-US" dirty="0"/>
              <a:t> is the target of class III antiarrhythmic drugs of the </a:t>
            </a:r>
            <a:r>
              <a:rPr lang="en-US" dirty="0" err="1"/>
              <a:t>methanesulfonanilide</a:t>
            </a:r>
            <a:r>
              <a:rPr lang="en-US" dirty="0"/>
              <a:t> group (</a:t>
            </a:r>
            <a:r>
              <a:rPr lang="en-US" dirty="0" err="1"/>
              <a:t>almokalant</a:t>
            </a:r>
            <a:r>
              <a:rPr lang="en-US" dirty="0"/>
              <a:t>, </a:t>
            </a:r>
            <a:r>
              <a:rPr lang="en-US" dirty="0" err="1"/>
              <a:t>dofetilide</a:t>
            </a:r>
            <a:r>
              <a:rPr lang="en-US" dirty="0"/>
              <a:t>, d-</a:t>
            </a:r>
            <a:r>
              <a:rPr lang="en-US" dirty="0" err="1"/>
              <a:t>sotalol</a:t>
            </a:r>
            <a:r>
              <a:rPr lang="en-US" dirty="0"/>
              <a:t>, </a:t>
            </a:r>
            <a:r>
              <a:rPr lang="en-US" dirty="0" err="1"/>
              <a:t>ibutilide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Kr</a:t>
            </a:r>
            <a:r>
              <a:rPr lang="en-US" dirty="0"/>
              <a:t> blockers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prolong atrial and ventricular action potential duration </a:t>
            </a:r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 increases  refractoriness  </a:t>
            </a:r>
          </a:p>
          <a:p>
            <a:pPr marL="571500" indent="-457200">
              <a:buFont typeface="+mj-lt"/>
              <a:buAutoNum type="alphaLcParenR"/>
            </a:pPr>
            <a:r>
              <a:rPr lang="en-US" dirty="0"/>
              <a:t> no significant changes in conduction velocity</a:t>
            </a:r>
          </a:p>
          <a:p>
            <a:pPr marL="571500" indent="-457200">
              <a:buFont typeface="+mj-lt"/>
              <a:buAutoNum type="alphaLcParenR"/>
            </a:pPr>
            <a:endParaRPr lang="en-US" dirty="0"/>
          </a:p>
          <a:p>
            <a:pPr marL="571500" indent="-457200">
              <a:buFont typeface="+mj-lt"/>
              <a:buAutoNum type="alphaLcParenR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baseline="-25000" dirty="0" err="1">
                <a:solidFill>
                  <a:srgbClr val="FF0000"/>
                </a:solidFill>
              </a:rPr>
              <a:t>Kr</a:t>
            </a:r>
            <a:r>
              <a:rPr lang="en-US" dirty="0">
                <a:solidFill>
                  <a:srgbClr val="FF0000"/>
                </a:solidFill>
              </a:rPr>
              <a:t> is blocked by variety of drugs and is the major cause for drug induced long QT syndromes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27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 smtClean="0"/>
              <a:t>    Clinical </a:t>
            </a:r>
            <a:r>
              <a:rPr lang="en-GB" b="1" dirty="0"/>
              <a:t>aspect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Hyperkalemia enhances while hypokalemia diminishes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kr</a:t>
            </a: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endParaRPr lang="en-GB" baseline="-250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LQT2(second </a:t>
            </a:r>
            <a:r>
              <a:rPr lang="en-US" sz="2000" dirty="0"/>
              <a:t>most prevalent type of LQTS) caused by KCNH2 [HERG] loss-of-function mutations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GB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LQT6 (caused by KCNE2 [MiRP1] mutations)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Gain of function mutation in </a:t>
            </a:r>
            <a:r>
              <a:rPr lang="en-US" sz="2000" dirty="0" err="1"/>
              <a:t>I</a:t>
            </a:r>
            <a:r>
              <a:rPr lang="en-US" sz="2000" baseline="-25000" dirty="0" err="1"/>
              <a:t>kr</a:t>
            </a:r>
            <a:r>
              <a:rPr lang="en-US" sz="2000" dirty="0"/>
              <a:t> is associated with short QT syndrome</a:t>
            </a:r>
            <a:endParaRPr lang="en-GB" sz="2000" dirty="0"/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5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0487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06" name="Content Placeholder 1048705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Both hyperglycemia and hypoglycemia depress </a:t>
            </a:r>
            <a:r>
              <a:rPr lang="en-US" dirty="0" err="1"/>
              <a:t>I</a:t>
            </a:r>
            <a:r>
              <a:rPr lang="en-US" baseline="-25000" dirty="0" err="1"/>
              <a:t>Kr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Kr</a:t>
            </a:r>
            <a:r>
              <a:rPr lang="en-US" dirty="0"/>
              <a:t> amplitude increases on elevation of extracellular K</a:t>
            </a:r>
            <a:r>
              <a:rPr lang="en-US" baseline="30000" dirty="0"/>
              <a:t>+</a:t>
            </a:r>
            <a:r>
              <a:rPr lang="en-US" dirty="0"/>
              <a:t> concentrations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6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04870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Slowly Activating Delayed Outward Rectifying Current (I</a:t>
            </a:r>
            <a:r>
              <a:rPr lang="en-GB" b="1" baseline="-25000" dirty="0"/>
              <a:t>Ks</a:t>
            </a:r>
            <a:r>
              <a:rPr lang="en-GB" b="1" dirty="0"/>
              <a:t>)</a:t>
            </a:r>
          </a:p>
        </p:txBody>
      </p:sp>
      <p:sp>
        <p:nvSpPr>
          <p:cNvPr id="1048708" name="Content Placeholder 1048707"/>
          <p:cNvSpPr>
            <a:spLocks noGrp="1"/>
          </p:cNvSpPr>
          <p:nvPr>
            <p:ph idx="1"/>
          </p:nvPr>
        </p:nvSpPr>
        <p:spPr/>
        <p:txBody>
          <a:bodyPr>
            <a:normAutofit fontScale="97857"/>
          </a:bodyPr>
          <a:lstStyle/>
          <a:p>
            <a:pPr>
              <a:buFont typeface="Wingdings" pitchFamily="2" charset="2"/>
              <a:buChar char="q"/>
            </a:pPr>
            <a:r>
              <a:rPr lang="en-GB" dirty="0"/>
              <a:t>I</a:t>
            </a:r>
            <a:r>
              <a:rPr lang="en-GB" baseline="-25000" dirty="0"/>
              <a:t>Ks</a:t>
            </a:r>
            <a:r>
              <a:rPr lang="en-GB" dirty="0"/>
              <a:t> contributes to human atrial and ventricular </a:t>
            </a:r>
            <a:r>
              <a:rPr lang="en-GB" dirty="0" smtClean="0"/>
              <a:t>repolarization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</a:t>
            </a:r>
            <a:r>
              <a:rPr lang="en-US" baseline="-25000" dirty="0" smtClean="0"/>
              <a:t>Ks</a:t>
            </a:r>
            <a:r>
              <a:rPr lang="en-US" dirty="0" smtClean="0"/>
              <a:t> </a:t>
            </a:r>
            <a:r>
              <a:rPr lang="en-US" dirty="0"/>
              <a:t>contributes most during  late plateau phase.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important role in determining the rate-dependent shortening of the cardiac action </a:t>
            </a:r>
            <a:r>
              <a:rPr lang="en-US" dirty="0" smtClean="0"/>
              <a:t>potential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As heart rate increases, I</a:t>
            </a:r>
            <a:r>
              <a:rPr lang="en-US" baseline="-25000" dirty="0"/>
              <a:t>Ks</a:t>
            </a:r>
            <a:r>
              <a:rPr lang="en-US" dirty="0"/>
              <a:t> </a:t>
            </a:r>
            <a:r>
              <a:rPr lang="en-US" dirty="0" smtClean="0"/>
              <a:t>increases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safeguard against loss of repolarizing </a:t>
            </a:r>
            <a:r>
              <a:rPr lang="en-US" dirty="0" smtClean="0"/>
              <a:t>power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7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Pharmacological aspect</a:t>
            </a:r>
            <a:endParaRPr lang="en-GB" b="1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selectively blocked by </a:t>
            </a:r>
            <a:r>
              <a:rPr lang="en-US" dirty="0" smtClean="0"/>
              <a:t> </a:t>
            </a:r>
            <a:r>
              <a:rPr lang="en-US" dirty="0" err="1"/>
              <a:t>indapamide</a:t>
            </a:r>
            <a:r>
              <a:rPr lang="en-US" dirty="0"/>
              <a:t>, </a:t>
            </a:r>
            <a:r>
              <a:rPr lang="en-US" dirty="0" err="1"/>
              <a:t>thiopentone</a:t>
            </a:r>
            <a:r>
              <a:rPr lang="en-US" dirty="0"/>
              <a:t>, </a:t>
            </a:r>
            <a:r>
              <a:rPr lang="en-US" dirty="0" err="1"/>
              <a:t>propofol</a:t>
            </a:r>
            <a:r>
              <a:rPr lang="en-US" dirty="0"/>
              <a:t>, and benzodiazepines.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Ks</a:t>
            </a:r>
            <a:r>
              <a:rPr lang="en-US" dirty="0"/>
              <a:t> accumulates at fast driving rates because of its slow </a:t>
            </a:r>
            <a:r>
              <a:rPr lang="en-US" dirty="0" smtClean="0"/>
              <a:t>deactivation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</a:t>
            </a:r>
            <a:r>
              <a:rPr lang="en-US" baseline="-25000" dirty="0" smtClean="0"/>
              <a:t>Ks</a:t>
            </a:r>
            <a:r>
              <a:rPr lang="en-US" dirty="0" smtClean="0"/>
              <a:t> </a:t>
            </a:r>
            <a:r>
              <a:rPr lang="en-US" dirty="0"/>
              <a:t>blockers can be expected to be more effective in prolonging action potential duration and refractoriness at fast rates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5" y="1648496"/>
            <a:ext cx="5370490" cy="4005329"/>
          </a:xfrm>
        </p:spPr>
      </p:pic>
    </p:spTree>
    <p:extLst>
      <p:ext uri="{BB962C8B-B14F-4D97-AF65-F5344CB8AC3E}">
        <p14:creationId xmlns:p14="http://schemas.microsoft.com/office/powerpoint/2010/main" val="24126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10" name="Content Placeholder 1048709"/>
          <p:cNvSpPr>
            <a:spLocks noGrp="1"/>
          </p:cNvSpPr>
          <p:nvPr>
            <p:ph idx="1"/>
          </p:nvPr>
        </p:nvSpPr>
        <p:spPr/>
        <p:txBody>
          <a:bodyPr>
            <a:normAutofit fontScale="93214" lnSpcReduction="10000"/>
          </a:bodyPr>
          <a:lstStyle/>
          <a:p>
            <a:r>
              <a:rPr lang="en-US" b="1" dirty="0" smtClean="0"/>
              <a:t>Clinical aspect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LQT1(</a:t>
            </a:r>
            <a:r>
              <a:rPr lang="en-US" sz="2800" dirty="0" smtClean="0"/>
              <a:t>most </a:t>
            </a:r>
            <a:r>
              <a:rPr lang="en-US" sz="2800" dirty="0"/>
              <a:t>common type of LQTS)</a:t>
            </a:r>
            <a:r>
              <a:rPr lang="en-US" dirty="0"/>
              <a:t>, is caused by autosomal dominant loss-of-function mutations on the KCNQ1 </a:t>
            </a:r>
            <a:r>
              <a:rPr lang="en-US" dirty="0" smtClean="0"/>
              <a:t>gene</a:t>
            </a:r>
          </a:p>
          <a:p>
            <a:pPr marL="114300" indent="0">
              <a:buNone/>
            </a:pPr>
            <a:r>
              <a:rPr lang="en-US" dirty="0" smtClean="0"/>
              <a:t>        </a:t>
            </a:r>
            <a:r>
              <a:rPr lang="en-US" b="1" dirty="0"/>
              <a:t>R</a:t>
            </a:r>
            <a:r>
              <a:rPr lang="en-US" b="1" dirty="0" smtClean="0"/>
              <a:t>omano </a:t>
            </a:r>
            <a:r>
              <a:rPr lang="en-US" b="1" dirty="0"/>
              <a:t>W</a:t>
            </a:r>
            <a:r>
              <a:rPr lang="en-US" b="1" dirty="0" smtClean="0"/>
              <a:t>ard syndrome</a:t>
            </a:r>
            <a:r>
              <a:rPr lang="en-US" dirty="0" smtClean="0"/>
              <a:t>(AD)</a:t>
            </a:r>
          </a:p>
          <a:p>
            <a:pPr marL="114300" indent="0"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Lange- Nielson syndrome</a:t>
            </a:r>
            <a:r>
              <a:rPr lang="en-US" dirty="0" smtClean="0"/>
              <a:t>(AR)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LQT11 is caused by loss-of-function mutations on the AKAP9 </a:t>
            </a:r>
            <a:r>
              <a:rPr lang="en-US" dirty="0" smtClean="0"/>
              <a:t>gene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SQT2 is caused by mutations on the KCNQ1 gene (KvLQT1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Heart failure reduces I</a:t>
            </a:r>
            <a:r>
              <a:rPr lang="en-US" baseline="-25000" dirty="0"/>
              <a:t>Ks</a:t>
            </a:r>
            <a:r>
              <a:rPr lang="en-US" dirty="0"/>
              <a:t> in atrial, ventricular, and sinus node </a:t>
            </a:r>
            <a:r>
              <a:rPr lang="en-US" dirty="0" err="1" smtClean="0"/>
              <a:t>myocytes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account for the prolonged action potential duration in heart failure.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Inward Rectifying Current (I</a:t>
            </a:r>
            <a:r>
              <a:rPr lang="en-US" b="1" baseline="-25000" dirty="0"/>
              <a:t>K1</a:t>
            </a:r>
            <a:r>
              <a:rPr lang="en-US" b="1" dirty="0"/>
              <a:t>)</a:t>
            </a:r>
            <a:endParaRPr lang="en-GB" b="1" dirty="0"/>
          </a:p>
        </p:txBody>
      </p:sp>
      <p:sp>
        <p:nvSpPr>
          <p:cNvPr id="1048712" name="Content Placeholder 1048711"/>
          <p:cNvSpPr>
            <a:spLocks noGrp="1"/>
          </p:cNvSpPr>
          <p:nvPr>
            <p:ph idx="1"/>
          </p:nvPr>
        </p:nvSpPr>
        <p:spPr/>
        <p:txBody>
          <a:bodyPr>
            <a:normAutofit fontScale="93571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K1</a:t>
            </a:r>
            <a:r>
              <a:rPr lang="en-US" dirty="0"/>
              <a:t> sets and stabilizes the resting </a:t>
            </a:r>
            <a:r>
              <a:rPr lang="en-US" dirty="0" err="1"/>
              <a:t>E</a:t>
            </a:r>
            <a:r>
              <a:rPr lang="en-US" baseline="-25000" dirty="0" err="1"/>
              <a:t>m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regulates </a:t>
            </a:r>
            <a:r>
              <a:rPr lang="en-US" dirty="0"/>
              <a:t>cellular excitability of atrial and ventricular </a:t>
            </a:r>
            <a:r>
              <a:rPr lang="en-US" dirty="0" err="1"/>
              <a:t>myocytes</a:t>
            </a:r>
            <a:r>
              <a:rPr lang="en-US" dirty="0"/>
              <a:t> during phase </a:t>
            </a:r>
            <a:r>
              <a:rPr lang="en-US" dirty="0" smtClean="0"/>
              <a:t>4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K1</a:t>
            </a:r>
            <a:r>
              <a:rPr lang="en-US" dirty="0"/>
              <a:t> channels close on depolarization.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I</a:t>
            </a:r>
            <a:r>
              <a:rPr lang="en-US" baseline="-25000" dirty="0"/>
              <a:t>K1</a:t>
            </a:r>
            <a:r>
              <a:rPr lang="en-US" dirty="0"/>
              <a:t> limits the outward current </a:t>
            </a:r>
            <a:r>
              <a:rPr lang="en-US" dirty="0" smtClean="0"/>
              <a:t>during </a:t>
            </a:r>
            <a:r>
              <a:rPr lang="en-US" dirty="0" smtClean="0"/>
              <a:t>phases </a:t>
            </a:r>
            <a:r>
              <a:rPr lang="en-US" dirty="0"/>
              <a:t>0, 1, and </a:t>
            </a:r>
            <a:r>
              <a:rPr lang="en-US" dirty="0"/>
              <a:t>2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allows </a:t>
            </a:r>
            <a:r>
              <a:rPr lang="en-US" dirty="0"/>
              <a:t>membrane depolarization </a:t>
            </a:r>
            <a:r>
              <a:rPr lang="en-US" dirty="0" smtClean="0"/>
              <a:t>, slows </a:t>
            </a:r>
            <a:r>
              <a:rPr lang="en-US" dirty="0"/>
              <a:t>membrane repolarization, and </a:t>
            </a:r>
            <a:r>
              <a:rPr lang="en-US" dirty="0" smtClean="0"/>
              <a:t> prolongs cardiac </a:t>
            </a:r>
            <a:r>
              <a:rPr lang="en-US" dirty="0"/>
              <a:t>action potential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K1</a:t>
            </a:r>
            <a:r>
              <a:rPr lang="en-US" dirty="0"/>
              <a:t> is almost absent in sinus node and AVN cells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        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         relatively more depolarized resting diastolic potentials </a:t>
            </a:r>
            <a:endParaRPr lang="en-GB" dirty="0"/>
          </a:p>
        </p:txBody>
      </p:sp>
      <p:cxnSp>
        <p:nvCxnSpPr>
          <p:cNvPr id="3145730" name="Straight Arrow Connector 3145729"/>
          <p:cNvCxnSpPr>
            <a:cxnSpLocks/>
          </p:cNvCxnSpPr>
          <p:nvPr/>
        </p:nvCxnSpPr>
        <p:spPr>
          <a:xfrm flipH="1">
            <a:off x="3611853" y="5405544"/>
            <a:ext cx="3579" cy="323057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380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0487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714" name="Content Placeholder 1048713"/>
          <p:cNvSpPr>
            <a:spLocks noGrp="1"/>
          </p:cNvSpPr>
          <p:nvPr>
            <p:ph idx="1"/>
          </p:nvPr>
        </p:nvSpPr>
        <p:spPr/>
        <p:txBody>
          <a:bodyPr>
            <a:normAutofit fontScale="97143"/>
          </a:bodyPr>
          <a:lstStyle/>
          <a:p>
            <a:r>
              <a:rPr lang="en-US" b="1" dirty="0" smtClean="0"/>
              <a:t>Clinical aspect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loss-of-function mutations of KCNJ2 gene encoding Kir2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Andersen-</a:t>
            </a:r>
            <a:r>
              <a:rPr lang="en-US" dirty="0" err="1" smtClean="0">
                <a:solidFill>
                  <a:srgbClr val="FF0000"/>
                </a:solidFill>
              </a:rPr>
              <a:t>Tawil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syndrome </a:t>
            </a:r>
            <a:r>
              <a:rPr lang="en-US" dirty="0"/>
              <a:t>(LQT7), a rare autosomal dominant disorder characterized by the triad of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 skeletal developmental abnormalities,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 periodic paralysis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 ventricular </a:t>
            </a:r>
            <a:r>
              <a:rPr lang="en-US" dirty="0" smtClean="0"/>
              <a:t>arrhythmias</a:t>
            </a:r>
          </a:p>
        </p:txBody>
      </p:sp>
    </p:spTree>
    <p:extLst>
      <p:ext uri="{BB962C8B-B14F-4D97-AF65-F5344CB8AC3E}">
        <p14:creationId xmlns:p14="http://schemas.microsoft.com/office/powerpoint/2010/main" val="16933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 err="1">
                <a:solidFill>
                  <a:srgbClr val="FF0000"/>
                </a:solidFill>
              </a:rPr>
              <a:t>Catecholaminergic</a:t>
            </a:r>
            <a:r>
              <a:rPr lang="en-US" dirty="0">
                <a:solidFill>
                  <a:srgbClr val="FF0000"/>
                </a:solidFill>
              </a:rPr>
              <a:t> polymorphic VT</a:t>
            </a:r>
            <a:r>
              <a:rPr lang="en-US" dirty="0"/>
              <a:t>  due to LOF mutation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US" dirty="0" smtClean="0"/>
              <a:t>     </a:t>
            </a:r>
            <a:r>
              <a:rPr lang="en-US" dirty="0"/>
              <a:t>Characterized by prominent U Wave, ventricular </a:t>
            </a:r>
            <a:r>
              <a:rPr lang="en-US" dirty="0" err="1"/>
              <a:t>ectopy</a:t>
            </a:r>
            <a:r>
              <a:rPr lang="en-US" dirty="0"/>
              <a:t>,            polymorphic VT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A gain-of-function mutation of KCNJ2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SQTS type 3 (SQT3)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gain-of-function KCNJ2 mutation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familial AF.</a:t>
            </a:r>
            <a:endParaRPr lang="en-GB" dirty="0"/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baseline="-25000" dirty="0"/>
              <a:t>K1</a:t>
            </a:r>
            <a:r>
              <a:rPr lang="en-US" dirty="0"/>
              <a:t> is </a:t>
            </a:r>
            <a:r>
              <a:rPr lang="en-US" dirty="0" err="1"/>
              <a:t>downregulated</a:t>
            </a:r>
            <a:r>
              <a:rPr lang="en-US" dirty="0"/>
              <a:t> in patients with severe heart failure and cardiomyopathy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048714"/>
          <p:cNvSpPr>
            <a:spLocks noGrp="1"/>
          </p:cNvSpPr>
          <p:nvPr>
            <p:ph type="title"/>
          </p:nvPr>
        </p:nvSpPr>
        <p:spPr>
          <a:xfrm>
            <a:off x="615771" y="30073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Acetylcholine-Activated Potassium Current (</a:t>
            </a:r>
            <a:r>
              <a:rPr lang="en-US" b="1" dirty="0" err="1"/>
              <a:t>I</a:t>
            </a:r>
            <a:r>
              <a:rPr lang="en-US" b="1" baseline="-25000" dirty="0" err="1"/>
              <a:t>KACh</a:t>
            </a:r>
            <a:r>
              <a:rPr lang="en-US" b="1" dirty="0"/>
              <a:t>)</a:t>
            </a:r>
            <a:endParaRPr lang="en-GB" b="1" dirty="0"/>
          </a:p>
        </p:txBody>
      </p:sp>
      <p:sp>
        <p:nvSpPr>
          <p:cNvPr id="1048716" name="Content Placeholder 1048715"/>
          <p:cNvSpPr>
            <a:spLocks noGrp="1"/>
          </p:cNvSpPr>
          <p:nvPr>
            <p:ph idx="1"/>
          </p:nvPr>
        </p:nvSpPr>
        <p:spPr/>
        <p:txBody>
          <a:bodyPr>
            <a:normAutofit fontScale="94286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KACh</a:t>
            </a:r>
            <a:r>
              <a:rPr lang="en-US" dirty="0"/>
              <a:t> is more prominent in atrial tissue, as well as in the sinus node and </a:t>
            </a:r>
            <a:r>
              <a:rPr lang="en-US" dirty="0" smtClean="0"/>
              <a:t>AVN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absent in the ventricles</a:t>
            </a: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KACh</a:t>
            </a:r>
            <a:r>
              <a:rPr lang="en-US" dirty="0"/>
              <a:t> mediates vagal influences on sinus rate and atrial repolarization, as well as AVN conduction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hyperpolarizes the </a:t>
            </a:r>
            <a:r>
              <a:rPr lang="en-US" dirty="0" err="1"/>
              <a:t>E</a:t>
            </a:r>
            <a:r>
              <a:rPr lang="en-US" baseline="-25000" dirty="0" err="1"/>
              <a:t>m</a:t>
            </a:r>
            <a:r>
              <a:rPr lang="en-US" dirty="0"/>
              <a:t> and shortens action potential duration.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slowing of phase 4 depolarization,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reduction in the spontaneous firing rate of the pacemaker cells of the sinus node and AVN, and slowing of AVN </a:t>
            </a:r>
            <a:r>
              <a:rPr lang="en-US" dirty="0" smtClean="0"/>
              <a:t>conduction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LQT13 is caused by loss-of-function mutations on the KCNJ5 gene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KACh</a:t>
            </a:r>
            <a:r>
              <a:rPr lang="en-US" dirty="0"/>
              <a:t> is </a:t>
            </a:r>
            <a:r>
              <a:rPr lang="en-US" dirty="0" smtClean="0"/>
              <a:t>constitutively active in chronic AF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</a:t>
            </a:r>
            <a:r>
              <a:rPr lang="en-US" dirty="0" smtClean="0"/>
              <a:t>dependent </a:t>
            </a:r>
            <a:r>
              <a:rPr lang="en-US" dirty="0" smtClean="0"/>
              <a:t>potassium current(IK</a:t>
            </a:r>
            <a:r>
              <a:rPr lang="en-US" baseline="-25000" dirty="0" smtClean="0"/>
              <a:t>ATP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Ligand gated </a:t>
            </a:r>
            <a:r>
              <a:rPr lang="en-US" dirty="0" err="1" smtClean="0"/>
              <a:t>K</a:t>
            </a:r>
            <a:r>
              <a:rPr lang="en-US" baseline="30000" dirty="0" err="1" smtClean="0"/>
              <a:t>+</a:t>
            </a:r>
            <a:r>
              <a:rPr lang="en-US" dirty="0" err="1" smtClean="0"/>
              <a:t>channel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Regulated by ATP/ADP ratio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Inhibited by increased intracellular ATP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Couples cellular metabolism to </a:t>
            </a:r>
            <a:r>
              <a:rPr lang="en-US" dirty="0" err="1" smtClean="0"/>
              <a:t>Em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05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Gets activated during the time of metabolic stress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abbreviates </a:t>
            </a:r>
            <a:r>
              <a:rPr lang="en-US" dirty="0"/>
              <a:t>action potential duration and reduces Ca</a:t>
            </a:r>
            <a:r>
              <a:rPr lang="en-US" baseline="30000" dirty="0"/>
              <a:t>2+</a:t>
            </a:r>
            <a:r>
              <a:rPr lang="en-US" dirty="0"/>
              <a:t>entry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depress </a:t>
            </a:r>
            <a:r>
              <a:rPr lang="en-US" dirty="0"/>
              <a:t>muscle contractility and conserve energy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Plays role in ischemic preconditioning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K</a:t>
            </a:r>
            <a:r>
              <a:rPr lang="en-US" baseline="-25000" dirty="0"/>
              <a:t>ATP</a:t>
            </a:r>
            <a:r>
              <a:rPr lang="en-US" dirty="0"/>
              <a:t> channel opener like </a:t>
            </a:r>
            <a:r>
              <a:rPr lang="en-US" dirty="0" err="1"/>
              <a:t>Nicorandil</a:t>
            </a:r>
            <a:r>
              <a:rPr lang="en-US" dirty="0"/>
              <a:t> shortens action potential duration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Suppresses EAD and DAD  in patients with LQTS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/>
              <a:t>K</a:t>
            </a:r>
            <a:r>
              <a:rPr lang="en-US" baseline="-25000" dirty="0"/>
              <a:t>ATP</a:t>
            </a:r>
            <a:r>
              <a:rPr lang="en-US" dirty="0"/>
              <a:t> channel blocker inhibits hypoxia induced shortening of AP and prevents development of VT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0487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L-Type Calcium Current (</a:t>
            </a:r>
            <a:r>
              <a:rPr lang="en-GB" b="1" dirty="0" err="1"/>
              <a:t>I</a:t>
            </a:r>
            <a:r>
              <a:rPr lang="en-GB" b="1" baseline="-25000" dirty="0" err="1"/>
              <a:t>CaL</a:t>
            </a:r>
            <a:r>
              <a:rPr lang="en-GB" b="1" dirty="0"/>
              <a:t>)</a:t>
            </a:r>
          </a:p>
        </p:txBody>
      </p:sp>
      <p:sp>
        <p:nvSpPr>
          <p:cNvPr id="1048718" name="Content Placeholder 1048717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Found in all types of cardiac cells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largely </a:t>
            </a:r>
            <a:r>
              <a:rPr lang="en-US" dirty="0"/>
              <a:t>responsible for the action potential </a:t>
            </a:r>
            <a:r>
              <a:rPr lang="en-US" dirty="0" smtClean="0"/>
              <a:t>plateau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major </a:t>
            </a:r>
            <a:r>
              <a:rPr lang="en-US" dirty="0"/>
              <a:t>determinant of the duration of the plateau phase and hence of action potential duration and refractoriness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also links membrane depolarization to myocardial contraction 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I</a:t>
            </a:r>
            <a:r>
              <a:rPr lang="en-US" baseline="-25000" dirty="0" err="1"/>
              <a:t>CaL</a:t>
            </a:r>
            <a:r>
              <a:rPr lang="en-US" dirty="0"/>
              <a:t> is responsible for the upstroke (phase 0) of slow response action potentials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Target of class IV </a:t>
            </a:r>
            <a:r>
              <a:rPr lang="en-US" dirty="0" err="1" smtClean="0"/>
              <a:t>antiarhythmics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2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0487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48720" name="Content Placeholder 1048719"/>
          <p:cNvSpPr>
            <a:spLocks noGrp="1"/>
          </p:cNvSpPr>
          <p:nvPr>
            <p:ph idx="1"/>
          </p:nvPr>
        </p:nvSpPr>
        <p:spPr/>
        <p:txBody>
          <a:bodyPr>
            <a:normAutofit fontScale="97857"/>
          </a:bodyPr>
          <a:lstStyle/>
          <a:p>
            <a:r>
              <a:rPr lang="en-US" b="1" dirty="0" smtClean="0"/>
              <a:t>Clinical aspect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Gain-of-function </a:t>
            </a:r>
            <a:r>
              <a:rPr lang="en-US" dirty="0"/>
              <a:t>mutations of the CACNA1C gene leads </a:t>
            </a:r>
            <a:r>
              <a:rPr lang="en-US" dirty="0" smtClean="0"/>
              <a:t>to inappropriate continuation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CaL</a:t>
            </a:r>
            <a:r>
              <a:rPr lang="en-US" dirty="0" smtClean="0"/>
              <a:t> (</a:t>
            </a:r>
            <a:r>
              <a:rPr lang="en-US" b="1" dirty="0" smtClean="0"/>
              <a:t>Timothy syndrome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r>
              <a:rPr lang="en-US" dirty="0" smtClean="0"/>
              <a:t>                     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Prolongs AP duration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/>
              <a:t>                   EADs and DADs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Approximately 12% of cases of the </a:t>
            </a:r>
            <a:r>
              <a:rPr lang="en-US" dirty="0" err="1"/>
              <a:t>Brugada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loss-of-function mutations in the cardiac Ca</a:t>
            </a:r>
            <a:r>
              <a:rPr lang="en-US" baseline="30000" dirty="0"/>
              <a:t>2+</a:t>
            </a:r>
            <a:r>
              <a:rPr lang="en-US" dirty="0"/>
              <a:t> channel ,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38659" y="2781836"/>
            <a:ext cx="0" cy="29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38659" y="3580327"/>
            <a:ext cx="0" cy="347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2"/>
          <p:cNvSpPr>
            <a:spLocks noGrp="1"/>
          </p:cNvSpPr>
          <p:nvPr>
            <p:ph type="title"/>
          </p:nvPr>
        </p:nvSpPr>
        <p:spPr>
          <a:xfrm>
            <a:off x="495837" y="442063"/>
            <a:ext cx="7620000" cy="1143000"/>
          </a:xfrm>
        </p:spPr>
        <p:txBody>
          <a:bodyPr/>
          <a:lstStyle/>
          <a:p>
            <a:r>
              <a:rPr lang="en-US" sz="3600" b="1" dirty="0"/>
              <a:t>RESTING MEMBRANE POTENTIAL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48604" name="Content Placeholder 1048603"/>
          <p:cNvSpPr>
            <a:spLocks noGrp="1"/>
          </p:cNvSpPr>
          <p:nvPr>
            <p:ph idx="1"/>
          </p:nvPr>
        </p:nvSpPr>
        <p:spPr>
          <a:xfrm>
            <a:off x="556965" y="1690689"/>
            <a:ext cx="7886700" cy="4351338"/>
          </a:xfrm>
        </p:spPr>
        <p:txBody>
          <a:bodyPr>
            <a:normAutofit fontScale="92857"/>
          </a:bodyPr>
          <a:lstStyle/>
          <a:p>
            <a:pPr marL="0" indent="0">
              <a:buNone/>
            </a:pP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It </a:t>
            </a:r>
            <a:r>
              <a:rPr lang="en-US" dirty="0"/>
              <a:t>is the potential difference across the cell membrane at rest.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It is negative inside with respect to outside the membrane.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Cells in their resting state are said to be </a:t>
            </a:r>
            <a:r>
              <a:rPr lang="en-US" dirty="0" err="1"/>
              <a:t>polarised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RMP is not same in all cardiac cells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-</a:t>
            </a:r>
            <a:r>
              <a:rPr lang="en-US" dirty="0" smtClean="0"/>
              <a:t>90mV </a:t>
            </a:r>
            <a:r>
              <a:rPr lang="en-US" dirty="0"/>
              <a:t>in atrium, ventricles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-60mV in pacemaker cells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GB" b="1" dirty="0"/>
              <a:t>THRESHOLD POTENTIAL </a:t>
            </a:r>
            <a:r>
              <a:rPr lang="en-GB" dirty="0"/>
              <a:t>is the critical level to which the membrane potential must be depolarized to initiate an action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Brugada</a:t>
            </a:r>
            <a:r>
              <a:rPr lang="en-US" dirty="0"/>
              <a:t> syndrome type 3-- CACNA1C gene, which encodes the pore-forming α1 subunit (Cav1.2). 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/>
              <a:t>Brugada</a:t>
            </a:r>
            <a:r>
              <a:rPr lang="en-US" dirty="0"/>
              <a:t> syndrome type 4 is caused by mutations in the CACNB2 gene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SQT4 is caused by mutations on the CACNA1C gene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I</a:t>
            </a:r>
            <a:r>
              <a:rPr lang="en-US" baseline="-25000" dirty="0" err="1" smtClean="0"/>
              <a:t>CaL</a:t>
            </a:r>
            <a:r>
              <a:rPr lang="en-US" dirty="0" smtClean="0"/>
              <a:t> is </a:t>
            </a:r>
            <a:r>
              <a:rPr lang="en-US" dirty="0" err="1" smtClean="0"/>
              <a:t>downregulated</a:t>
            </a:r>
            <a:r>
              <a:rPr lang="en-US" dirty="0" smtClean="0"/>
              <a:t> in 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0487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T-Type Calcium Current (</a:t>
            </a:r>
            <a:r>
              <a:rPr lang="en-GB" b="1" dirty="0" err="1" smtClean="0"/>
              <a:t>I</a:t>
            </a:r>
            <a:r>
              <a:rPr lang="en-GB" b="1" baseline="-25000" dirty="0" err="1" smtClean="0"/>
              <a:t>CaT</a:t>
            </a:r>
            <a:r>
              <a:rPr lang="en-GB" b="1" baseline="-25000" dirty="0"/>
              <a:t> 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048722" name="Content Placeholder 10487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T-type channels are abundant in sinus node pacemaker cells and Purkinje fibers of many species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important for maintenance of pacemaker activity by setting the frequency of action potential </a:t>
            </a:r>
            <a:r>
              <a:rPr lang="en-US" dirty="0" smtClean="0"/>
              <a:t>firing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it has been suggested that T-type 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/>
              <a:t>channels play a role in generating pacemaker depolarization and contribute to automaticity</a:t>
            </a:r>
            <a:endParaRPr lang="en-GB" dirty="0"/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7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0487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Cardiac Pacemaker Current (I</a:t>
            </a:r>
            <a:r>
              <a:rPr lang="en-US" b="1" baseline="-25000" dirty="0"/>
              <a:t>f</a:t>
            </a:r>
            <a:r>
              <a:rPr lang="en-US" b="1" dirty="0"/>
              <a:t>)</a:t>
            </a:r>
            <a:endParaRPr lang="en-GB" b="1" dirty="0"/>
          </a:p>
        </p:txBody>
      </p:sp>
      <p:sp>
        <p:nvSpPr>
          <p:cNvPr id="1048724" name="Content Placeholder 1048723"/>
          <p:cNvSpPr>
            <a:spLocks noGrp="1"/>
          </p:cNvSpPr>
          <p:nvPr>
            <p:ph idx="1"/>
          </p:nvPr>
        </p:nvSpPr>
        <p:spPr>
          <a:xfrm>
            <a:off x="348806" y="182285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</a:t>
            </a:r>
            <a:r>
              <a:rPr lang="en-US" dirty="0" smtClean="0"/>
              <a:t>yperpolarization-activated </a:t>
            </a:r>
            <a:r>
              <a:rPr lang="en-US" dirty="0"/>
              <a:t>cyclic nucleotide-gated (HCN) channels.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I</a:t>
            </a:r>
            <a:r>
              <a:rPr lang="en-US" b="1" baseline="-25000" dirty="0"/>
              <a:t>f</a:t>
            </a:r>
            <a:r>
              <a:rPr lang="en-US" dirty="0"/>
              <a:t> is a mixed Na</a:t>
            </a:r>
            <a:r>
              <a:rPr lang="en-US" baseline="30000" dirty="0"/>
              <a:t>+</a:t>
            </a:r>
            <a:r>
              <a:rPr lang="en-US" dirty="0"/>
              <a:t>-K</a:t>
            </a:r>
            <a:r>
              <a:rPr lang="en-US" baseline="30000" dirty="0"/>
              <a:t>+ </a:t>
            </a:r>
            <a:r>
              <a:rPr lang="en-US" dirty="0"/>
              <a:t>current, with a threefold higher selectivity for Na+ than for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endParaRPr lang="en-GB" baseline="30000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HCN channels are activated on hyperpolarization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I</a:t>
            </a:r>
            <a:r>
              <a:rPr lang="en-US" b="1" baseline="-25000" dirty="0"/>
              <a:t>f</a:t>
            </a:r>
            <a:r>
              <a:rPr lang="en-US" dirty="0"/>
              <a:t> conducts an inward current during phases 3 and 4 of the action potential and </a:t>
            </a:r>
            <a:r>
              <a:rPr lang="en-US" dirty="0" smtClean="0"/>
              <a:t>underlie </a:t>
            </a:r>
            <a:r>
              <a:rPr lang="en-US" dirty="0"/>
              <a:t>slow membrane depolarization in cells with pacemaker activity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0487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726" name="Content Placeholder 1048725"/>
          <p:cNvSpPr>
            <a:spLocks noGrp="1"/>
          </p:cNvSpPr>
          <p:nvPr>
            <p:ph idx="1"/>
          </p:nvPr>
        </p:nvSpPr>
        <p:spPr/>
        <p:txBody>
          <a:bodyPr>
            <a:normAutofit fontScale="92857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major player in both generation of spontaneous activity and rate control of cardiac pacemaker cells(pacemaker current)</a:t>
            </a:r>
            <a:endParaRPr lang="en-GB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begin to activate at the end of the action potential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HCN2/HCN4 </a:t>
            </a:r>
            <a:r>
              <a:rPr lang="en-US" dirty="0"/>
              <a:t>expression is </a:t>
            </a:r>
            <a:r>
              <a:rPr lang="en-US" dirty="0" err="1"/>
              <a:t>upregulated</a:t>
            </a:r>
            <a:r>
              <a:rPr lang="en-US" dirty="0"/>
              <a:t> in</a:t>
            </a:r>
            <a:endParaRPr lang="en-GB" dirty="0"/>
          </a:p>
          <a:p>
            <a:pPr marL="571500" indent="-457200">
              <a:buFont typeface="+mj-lt"/>
              <a:buAutoNum type="arabicParenR"/>
            </a:pPr>
            <a:r>
              <a:rPr lang="en-US" dirty="0"/>
              <a:t> AF</a:t>
            </a:r>
            <a:endParaRPr lang="en-GB" dirty="0"/>
          </a:p>
          <a:p>
            <a:pPr marL="571500" indent="-45720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ventricular hypertrophy</a:t>
            </a:r>
            <a:endParaRPr lang="en-GB" dirty="0"/>
          </a:p>
          <a:p>
            <a:pPr marL="571500" indent="-457200">
              <a:buFont typeface="+mj-lt"/>
              <a:buAutoNum type="arabicParenR"/>
            </a:pPr>
            <a:r>
              <a:rPr lang="en-US" dirty="0"/>
              <a:t> congestive heart </a:t>
            </a:r>
            <a:r>
              <a:rPr lang="en-US" dirty="0" smtClean="0"/>
              <a:t>failure</a:t>
            </a:r>
          </a:p>
          <a:p>
            <a:pPr marL="571500" indent="-457200">
              <a:buFont typeface="+mj-lt"/>
              <a:buAutoNum type="arabicParenR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Ivabradine</a:t>
            </a:r>
            <a:r>
              <a:rPr lang="en-US" dirty="0" smtClean="0"/>
              <a:t>, a selective I</a:t>
            </a:r>
            <a:r>
              <a:rPr lang="en-US" baseline="-25000" dirty="0" smtClean="0"/>
              <a:t>f</a:t>
            </a:r>
            <a:r>
              <a:rPr lang="en-US" dirty="0" smtClean="0"/>
              <a:t> blocker is used for the treatment of </a:t>
            </a:r>
            <a:r>
              <a:rPr lang="en-US" dirty="0" smtClean="0"/>
              <a:t>IHD, Systolic HF, </a:t>
            </a:r>
            <a:r>
              <a:rPr lang="en-US" dirty="0" err="1" smtClean="0"/>
              <a:t>inappropiate</a:t>
            </a:r>
            <a:r>
              <a:rPr lang="en-US" dirty="0" smtClean="0"/>
              <a:t> sinus tachycardia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631065"/>
            <a:ext cx="55379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8" y="1600200"/>
            <a:ext cx="6485243" cy="4800600"/>
          </a:xfrm>
        </p:spPr>
      </p:pic>
    </p:spTree>
    <p:extLst>
      <p:ext uri="{BB962C8B-B14F-4D97-AF65-F5344CB8AC3E}">
        <p14:creationId xmlns:p14="http://schemas.microsoft.com/office/powerpoint/2010/main" val="40970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Heterogeneity of action potential within cardiac cells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1584101"/>
            <a:ext cx="5512158" cy="4507606"/>
          </a:xfrm>
        </p:spPr>
      </p:pic>
    </p:spTree>
    <p:extLst>
      <p:ext uri="{BB962C8B-B14F-4D97-AF65-F5344CB8AC3E}">
        <p14:creationId xmlns:p14="http://schemas.microsoft.com/office/powerpoint/2010/main" val="28611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</a:t>
            </a:r>
            <a:r>
              <a:rPr lang="en-US" dirty="0" err="1" smtClean="0"/>
              <a:t>chanellopathies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676400"/>
            <a:ext cx="6191250" cy="4648200"/>
          </a:xfrm>
        </p:spPr>
      </p:pic>
    </p:spTree>
    <p:extLst>
      <p:ext uri="{BB962C8B-B14F-4D97-AF65-F5344CB8AC3E}">
        <p14:creationId xmlns:p14="http://schemas.microsoft.com/office/powerpoint/2010/main" val="3405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Cardiac  action potential is </a:t>
            </a:r>
            <a:r>
              <a:rPr lang="en-US" dirty="0" smtClean="0"/>
              <a:t>different </a:t>
            </a:r>
            <a:r>
              <a:rPr lang="en-US" dirty="0" smtClean="0"/>
              <a:t>from other action potentials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There is heterogeneity of action potential within cardiac tissue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Ion channels are the show runner for the generation and propagation of action potential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There are 5 phases in a cardiac action </a:t>
            </a:r>
            <a:r>
              <a:rPr lang="en-US" dirty="0" smtClean="0"/>
              <a:t>potential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These phases are due to variable activity of cardiac ion channels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Cardiac ion channels are the site of defect in various congenital and acquired heart disease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Ion channels are the target of various drugs used to treat arrhythmias and heart diseases.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Ease with which a cell respond to a stimulus with a regenerative action </a:t>
            </a:r>
            <a:r>
              <a:rPr lang="en-US" dirty="0" smtClean="0"/>
              <a:t>potential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 </a:t>
            </a:r>
            <a:r>
              <a:rPr lang="en-US" dirty="0" smtClean="0"/>
              <a:t>cardiac cells excitability depends on number of available Na</a:t>
            </a:r>
            <a:r>
              <a:rPr lang="en-US" baseline="30000" dirty="0" smtClean="0"/>
              <a:t>+</a:t>
            </a:r>
            <a:r>
              <a:rPr lang="en-US" dirty="0" smtClean="0"/>
              <a:t>  </a:t>
            </a:r>
            <a:r>
              <a:rPr lang="en-US" dirty="0" smtClean="0"/>
              <a:t>channels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Sodium </a:t>
            </a:r>
            <a:r>
              <a:rPr lang="en-US" dirty="0" smtClean="0"/>
              <a:t>channels are more open at negative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m</a:t>
            </a:r>
            <a:endParaRPr lang="en-US" baseline="-25000" dirty="0" smtClean="0"/>
          </a:p>
          <a:p>
            <a:pPr>
              <a:buFont typeface="Wingdings" pitchFamily="2" charset="2"/>
              <a:buChar char="q"/>
            </a:pPr>
            <a:endParaRPr lang="en-US" baseline="-25000" dirty="0"/>
          </a:p>
          <a:p>
            <a:pPr>
              <a:buFont typeface="Wingdings" pitchFamily="2" charset="2"/>
              <a:buChar char="q"/>
            </a:pPr>
            <a:endParaRPr lang="en-US" baseline="-25000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Cardiac </a:t>
            </a:r>
            <a:r>
              <a:rPr lang="en-US" dirty="0" smtClean="0"/>
              <a:t>cells with more negative </a:t>
            </a:r>
            <a:r>
              <a:rPr lang="en-US" dirty="0" err="1" smtClean="0"/>
              <a:t>Em</a:t>
            </a:r>
            <a:r>
              <a:rPr lang="en-US" dirty="0" smtClean="0"/>
              <a:t>(ventricles and atrium) are more excitable than SA node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Inability to initiate another action potential in response to stimulus of threshold </a:t>
            </a:r>
            <a:r>
              <a:rPr lang="en-US" dirty="0" smtClean="0"/>
              <a:t>intensity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Absolute </a:t>
            </a:r>
            <a:r>
              <a:rPr lang="en-US" b="1" dirty="0" smtClean="0"/>
              <a:t>refractory period</a:t>
            </a:r>
            <a:r>
              <a:rPr lang="en-US" dirty="0" smtClean="0"/>
              <a:t>: no stimulus, regardless of strength can re-excite the </a:t>
            </a:r>
            <a:r>
              <a:rPr lang="en-US" dirty="0" smtClean="0"/>
              <a:t>cell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Relative </a:t>
            </a:r>
            <a:r>
              <a:rPr lang="en-US" b="1" dirty="0" smtClean="0"/>
              <a:t>refractory period</a:t>
            </a:r>
            <a:r>
              <a:rPr lang="en-US" dirty="0" smtClean="0"/>
              <a:t>: </a:t>
            </a:r>
            <a:r>
              <a:rPr lang="en-US" dirty="0" err="1" smtClean="0"/>
              <a:t>suprathreshold</a:t>
            </a:r>
            <a:r>
              <a:rPr lang="en-US" dirty="0" smtClean="0"/>
              <a:t> stimulus can initiate action </a:t>
            </a:r>
            <a:r>
              <a:rPr lang="en-US" dirty="0" smtClean="0"/>
              <a:t>potential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Refractoriness </a:t>
            </a:r>
            <a:r>
              <a:rPr lang="en-US" dirty="0" smtClean="0"/>
              <a:t>in cardiac </a:t>
            </a:r>
            <a:r>
              <a:rPr lang="en-US" dirty="0" smtClean="0"/>
              <a:t>tissue </a:t>
            </a:r>
            <a:r>
              <a:rPr lang="en-US" dirty="0" smtClean="0"/>
              <a:t>is a function of Na</a:t>
            </a:r>
            <a:r>
              <a:rPr lang="en-US" baseline="30000" dirty="0" smtClean="0"/>
              <a:t>+ </a:t>
            </a:r>
            <a:r>
              <a:rPr lang="en-US" dirty="0" smtClean="0"/>
              <a:t>channels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56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7" y="1600200"/>
            <a:ext cx="6433886" cy="4800600"/>
          </a:xfrm>
        </p:spPr>
      </p:pic>
    </p:spTree>
    <p:extLst>
      <p:ext uri="{BB962C8B-B14F-4D97-AF65-F5344CB8AC3E}">
        <p14:creationId xmlns:p14="http://schemas.microsoft.com/office/powerpoint/2010/main" val="36360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5000</TotalTime>
  <Words>2923</Words>
  <Application>Microsoft Office PowerPoint</Application>
  <PresentationFormat>On-screen Show (4:3)</PresentationFormat>
  <Paragraphs>427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Adjacency</vt:lpstr>
      <vt:lpstr>CARDIAC ACTION POTENTIAL: IONIC BASIS</vt:lpstr>
      <vt:lpstr>References</vt:lpstr>
      <vt:lpstr>IONIC EQUILIBRIUM </vt:lpstr>
      <vt:lpstr>PowerPoint Presentation</vt:lpstr>
      <vt:lpstr>PowerPoint Presentation</vt:lpstr>
      <vt:lpstr>RESTING MEMBRANE POTENTIAL </vt:lpstr>
      <vt:lpstr>EXCITABILITY</vt:lpstr>
      <vt:lpstr>REFRACTORINESS</vt:lpstr>
      <vt:lpstr>PowerPoint Presentation</vt:lpstr>
      <vt:lpstr>CARDIAC ACTION POTENTIAL</vt:lpstr>
      <vt:lpstr>CARDIAC ACTION POTENTIAL</vt:lpstr>
      <vt:lpstr>Phases of action potential </vt:lpstr>
      <vt:lpstr>FAST RESPONSE ACTION POTENTIAL</vt:lpstr>
      <vt:lpstr>Phase 4: The Resting Membrane Potential</vt:lpstr>
      <vt:lpstr>Phase 0: The Upstroke rapid repolarisation</vt:lpstr>
      <vt:lpstr>Phase 1 : Early repolarisation</vt:lpstr>
      <vt:lpstr>Phase 2: The plateau</vt:lpstr>
      <vt:lpstr>PowerPoint Presentation</vt:lpstr>
      <vt:lpstr>Phase 3: Final rapid repolarisation</vt:lpstr>
      <vt:lpstr>PowerPoint Presentation</vt:lpstr>
      <vt:lpstr>Slow response action potential </vt:lpstr>
      <vt:lpstr>Phase 4 : Diastolic depolarisation</vt:lpstr>
      <vt:lpstr>Phase 0: the upstroke-slow depolarisation </vt:lpstr>
      <vt:lpstr>PowerPoint Presentation</vt:lpstr>
      <vt:lpstr>What does this magic?</vt:lpstr>
      <vt:lpstr>Cardiac ion channels</vt:lpstr>
      <vt:lpstr>PowerPoint Presentation</vt:lpstr>
      <vt:lpstr>PowerPoint Presentation</vt:lpstr>
      <vt:lpstr>PowerPoint Presentation</vt:lpstr>
      <vt:lpstr>PowerPoint Presentation</vt:lpstr>
      <vt:lpstr>Major cardiac on channels</vt:lpstr>
      <vt:lpstr>Sodium Channels</vt:lpstr>
      <vt:lpstr>PowerPoint Presentation</vt:lpstr>
      <vt:lpstr>PowerPoint Presentation</vt:lpstr>
      <vt:lpstr>Clinical aspect</vt:lpstr>
      <vt:lpstr>PowerPoint Presentation</vt:lpstr>
      <vt:lpstr>Potassium channels  </vt:lpstr>
      <vt:lpstr>Transient Outward Potassium Current (Ito)</vt:lpstr>
      <vt:lpstr>PowerPoint Presentation</vt:lpstr>
      <vt:lpstr>PowerPoint Presentation</vt:lpstr>
      <vt:lpstr>Ultrarapidly Activating Delayed Outward Rectifying Current (IKur)</vt:lpstr>
      <vt:lpstr>PowerPoint Presentation</vt:lpstr>
      <vt:lpstr>PowerPoint Presentation</vt:lpstr>
      <vt:lpstr>Rapidly Activating Delayed Outward Rectifying Current (IKr)</vt:lpstr>
      <vt:lpstr>PowerPoint Presentation</vt:lpstr>
      <vt:lpstr>PowerPoint Presentation</vt:lpstr>
      <vt:lpstr>PowerPoint Presentation</vt:lpstr>
      <vt:lpstr>Slowly Activating Delayed Outward Rectifying Current (IKs)</vt:lpstr>
      <vt:lpstr>PowerPoint Presentation</vt:lpstr>
      <vt:lpstr>PowerPoint Presentation</vt:lpstr>
      <vt:lpstr>Inward Rectifying Current (IK1)</vt:lpstr>
      <vt:lpstr>PowerPoint Presentation</vt:lpstr>
      <vt:lpstr>PowerPoint Presentation</vt:lpstr>
      <vt:lpstr>Acetylcholine-Activated Potassium Current (IKACh)</vt:lpstr>
      <vt:lpstr>PowerPoint Presentation</vt:lpstr>
      <vt:lpstr>ATP dependent potassium current(IKATP)</vt:lpstr>
      <vt:lpstr>PowerPoint Presentation</vt:lpstr>
      <vt:lpstr>L-Type Calcium Current (ICaL)</vt:lpstr>
      <vt:lpstr>PowerPoint Presentation</vt:lpstr>
      <vt:lpstr>PowerPoint Presentation</vt:lpstr>
      <vt:lpstr>T-Type Calcium Current (ICaT )</vt:lpstr>
      <vt:lpstr>Cardiac Pacemaker Current (If)</vt:lpstr>
      <vt:lpstr>PowerPoint Presentation</vt:lpstr>
      <vt:lpstr>PowerPoint Presentation</vt:lpstr>
      <vt:lpstr>PowerPoint Presentation</vt:lpstr>
      <vt:lpstr>Heterogeneity of action potential within cardiac cells</vt:lpstr>
      <vt:lpstr>Cardiac chanellopathies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ACTION POTENTIAL:IONIC BASIS</dc:title>
  <dc:creator>SM-P615</dc:creator>
  <cp:lastModifiedBy>Windows User</cp:lastModifiedBy>
  <cp:revision>78</cp:revision>
  <dcterms:created xsi:type="dcterms:W3CDTF">2015-05-11T00:30:45Z</dcterms:created>
  <dcterms:modified xsi:type="dcterms:W3CDTF">2024-02-06T01:57:37Z</dcterms:modified>
</cp:coreProperties>
</file>